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jpg" ContentType="image/jpeg"/>
  <Override PartName="/ppt/media/image5.jpg" ContentType="image/jpeg"/>
  <Override PartName="/ppt/media/image6.jpg" ContentType="image/jpeg"/>
  <Override PartName="/ppt/media/image7.jpg" ContentType="image/jpeg"/>
  <Override PartName="/ppt/media/image1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3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96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200" b="1" i="0">
                <a:solidFill>
                  <a:srgbClr val="0070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12/6/2025</a:t>
            </a:fld>
            <a:endParaRPr lang="en-US"/>
          </a:p>
        </p:txBody>
      </p:sp>
      <p:sp>
        <p:nvSpPr>
          <p:cNvPr id="6" name="Holder 6"/>
          <p:cNvSpPr>
            <a:spLocks noGrp="1"/>
          </p:cNvSpPr>
          <p:nvPr>
            <p:ph type="sldNum" sz="quarter" idx="7"/>
          </p:nvPr>
        </p:nvSpPr>
        <p:spPr/>
        <p:txBody>
          <a:bodyPr lIns="0" tIns="0" rIns="0" bIns="0"/>
          <a:lstStyle>
            <a:lvl1pPr>
              <a:defRPr sz="3200" b="1" i="0">
                <a:solidFill>
                  <a:srgbClr val="FF0000"/>
                </a:solidFill>
                <a:latin typeface="Calibri"/>
                <a:cs typeface="Calibri"/>
              </a:defRPr>
            </a:lvl1pPr>
          </a:lstStyle>
          <a:p>
            <a:pPr marL="140970">
              <a:lnSpc>
                <a:spcPts val="314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37996" y="41409"/>
            <a:ext cx="706123" cy="627049"/>
          </a:xfrm>
          <a:prstGeom prst="rect">
            <a:avLst/>
          </a:prstGeom>
        </p:spPr>
      </p:pic>
      <p:sp>
        <p:nvSpPr>
          <p:cNvPr id="2" name="Holder 2"/>
          <p:cNvSpPr>
            <a:spLocks noGrp="1"/>
          </p:cNvSpPr>
          <p:nvPr>
            <p:ph type="title"/>
          </p:nvPr>
        </p:nvSpPr>
        <p:spPr/>
        <p:txBody>
          <a:bodyPr lIns="0" tIns="0" rIns="0" bIns="0"/>
          <a:lstStyle>
            <a:lvl1pPr>
              <a:defRPr sz="9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00" b="1" i="0">
                <a:solidFill>
                  <a:srgbClr val="0070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12/6/2025</a:t>
            </a:fld>
            <a:endParaRPr lang="en-US"/>
          </a:p>
        </p:txBody>
      </p:sp>
      <p:sp>
        <p:nvSpPr>
          <p:cNvPr id="6" name="Holder 6"/>
          <p:cNvSpPr>
            <a:spLocks noGrp="1"/>
          </p:cNvSpPr>
          <p:nvPr>
            <p:ph type="sldNum" sz="quarter" idx="7"/>
          </p:nvPr>
        </p:nvSpPr>
        <p:spPr/>
        <p:txBody>
          <a:bodyPr lIns="0" tIns="0" rIns="0" bIns="0"/>
          <a:lstStyle>
            <a:lvl1pPr>
              <a:defRPr sz="3200" b="1" i="0">
                <a:solidFill>
                  <a:srgbClr val="FF0000"/>
                </a:solidFill>
                <a:latin typeface="Calibri"/>
                <a:cs typeface="Calibri"/>
              </a:defRPr>
            </a:lvl1pPr>
          </a:lstStyle>
          <a:p>
            <a:pPr marL="140970">
              <a:lnSpc>
                <a:spcPts val="314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12/6/2025</a:t>
            </a:fld>
            <a:endParaRPr lang="en-US"/>
          </a:p>
        </p:txBody>
      </p:sp>
      <p:sp>
        <p:nvSpPr>
          <p:cNvPr id="7" name="Holder 7"/>
          <p:cNvSpPr>
            <a:spLocks noGrp="1"/>
          </p:cNvSpPr>
          <p:nvPr>
            <p:ph type="sldNum" sz="quarter" idx="7"/>
          </p:nvPr>
        </p:nvSpPr>
        <p:spPr/>
        <p:txBody>
          <a:bodyPr lIns="0" tIns="0" rIns="0" bIns="0"/>
          <a:lstStyle>
            <a:lvl1pPr>
              <a:defRPr sz="3200" b="1" i="0">
                <a:solidFill>
                  <a:srgbClr val="FF0000"/>
                </a:solidFill>
                <a:latin typeface="Calibri"/>
                <a:cs typeface="Calibri"/>
              </a:defRPr>
            </a:lvl1pPr>
          </a:lstStyle>
          <a:p>
            <a:pPr marL="140970">
              <a:lnSpc>
                <a:spcPts val="314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12/6/2025</a:t>
            </a:fld>
            <a:endParaRPr lang="en-US"/>
          </a:p>
        </p:txBody>
      </p:sp>
      <p:sp>
        <p:nvSpPr>
          <p:cNvPr id="5" name="Holder 5"/>
          <p:cNvSpPr>
            <a:spLocks noGrp="1"/>
          </p:cNvSpPr>
          <p:nvPr>
            <p:ph type="sldNum" sz="quarter" idx="7"/>
          </p:nvPr>
        </p:nvSpPr>
        <p:spPr/>
        <p:txBody>
          <a:bodyPr lIns="0" tIns="0" rIns="0" bIns="0"/>
          <a:lstStyle>
            <a:lvl1pPr>
              <a:defRPr sz="3200" b="1" i="0">
                <a:solidFill>
                  <a:srgbClr val="FF0000"/>
                </a:solidFill>
                <a:latin typeface="Calibri"/>
                <a:cs typeface="Calibri"/>
              </a:defRPr>
            </a:lvl1pPr>
          </a:lstStyle>
          <a:p>
            <a:pPr marL="140970">
              <a:lnSpc>
                <a:spcPts val="314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12/6/2025</a:t>
            </a:fld>
            <a:endParaRPr lang="en-US"/>
          </a:p>
        </p:txBody>
      </p:sp>
      <p:sp>
        <p:nvSpPr>
          <p:cNvPr id="4" name="Holder 4"/>
          <p:cNvSpPr>
            <a:spLocks noGrp="1"/>
          </p:cNvSpPr>
          <p:nvPr>
            <p:ph type="sldNum" sz="quarter" idx="7"/>
          </p:nvPr>
        </p:nvSpPr>
        <p:spPr/>
        <p:txBody>
          <a:bodyPr lIns="0" tIns="0" rIns="0" bIns="0"/>
          <a:lstStyle>
            <a:lvl1pPr>
              <a:defRPr sz="3200" b="1" i="0">
                <a:solidFill>
                  <a:srgbClr val="FF0000"/>
                </a:solidFill>
                <a:latin typeface="Calibri"/>
                <a:cs typeface="Calibri"/>
              </a:defRPr>
            </a:lvl1pPr>
          </a:lstStyle>
          <a:p>
            <a:pPr marL="140970">
              <a:lnSpc>
                <a:spcPts val="314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29779" y="1976616"/>
            <a:ext cx="5684440" cy="1488439"/>
          </a:xfrm>
          <a:prstGeom prst="rect">
            <a:avLst/>
          </a:prstGeom>
        </p:spPr>
        <p:txBody>
          <a:bodyPr wrap="square" lIns="0" tIns="0" rIns="0" bIns="0">
            <a:spAutoFit/>
          </a:bodyPr>
          <a:lstStyle>
            <a:lvl1pPr>
              <a:defRPr sz="9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207497" y="2871154"/>
            <a:ext cx="6777355" cy="3684270"/>
          </a:xfrm>
          <a:prstGeom prst="rect">
            <a:avLst/>
          </a:prstGeom>
        </p:spPr>
        <p:txBody>
          <a:bodyPr wrap="square" lIns="0" tIns="0" rIns="0" bIns="0">
            <a:spAutoFit/>
          </a:bodyPr>
          <a:lstStyle>
            <a:lvl1pPr>
              <a:defRPr sz="2200" b="1" i="0">
                <a:solidFill>
                  <a:srgbClr val="0070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12/6/2025</a:t>
            </a:fld>
            <a:endParaRPr lang="en-US"/>
          </a:p>
        </p:txBody>
      </p:sp>
      <p:sp>
        <p:nvSpPr>
          <p:cNvPr id="6" name="Holder 6"/>
          <p:cNvSpPr>
            <a:spLocks noGrp="1"/>
          </p:cNvSpPr>
          <p:nvPr>
            <p:ph type="sldNum" sz="quarter" idx="7"/>
          </p:nvPr>
        </p:nvSpPr>
        <p:spPr>
          <a:xfrm>
            <a:off x="4083214" y="6537726"/>
            <a:ext cx="500379" cy="431800"/>
          </a:xfrm>
          <a:prstGeom prst="rect">
            <a:avLst/>
          </a:prstGeom>
        </p:spPr>
        <p:txBody>
          <a:bodyPr wrap="square" lIns="0" tIns="0" rIns="0" bIns="0">
            <a:spAutoFit/>
          </a:bodyPr>
          <a:lstStyle>
            <a:lvl1pPr>
              <a:defRPr sz="3200" b="1" i="0">
                <a:solidFill>
                  <a:srgbClr val="FF0000"/>
                </a:solidFill>
                <a:latin typeface="Calibri"/>
                <a:cs typeface="Calibri"/>
              </a:defRPr>
            </a:lvl1pPr>
          </a:lstStyle>
          <a:p>
            <a:pPr marL="140970">
              <a:lnSpc>
                <a:spcPts val="314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0767" y="1803168"/>
            <a:ext cx="6969521" cy="874598"/>
          </a:xfrm>
          <a:prstGeom prst="rect">
            <a:avLst/>
          </a:prstGeom>
        </p:spPr>
        <p:txBody>
          <a:bodyPr vert="horz" wrap="square" lIns="0" tIns="12700" rIns="0" bIns="0" rtlCol="0">
            <a:spAutoFit/>
          </a:bodyPr>
          <a:lstStyle/>
          <a:p>
            <a:pPr marL="2132330" marR="5080" indent="-2120265">
              <a:lnSpc>
                <a:spcPct val="100000"/>
              </a:lnSpc>
              <a:spcBef>
                <a:spcPts val="100"/>
              </a:spcBef>
            </a:pPr>
            <a:r>
              <a:rPr lang="en-US" sz="2800" dirty="0">
                <a:solidFill>
                  <a:srgbClr val="FF0000"/>
                </a:solidFill>
              </a:rPr>
              <a:t>Recognize how genetic tests used to identify unknown organisms</a:t>
            </a:r>
            <a:endParaRPr sz="2800" dirty="0">
              <a:solidFill>
                <a:srgbClr val="FF0000"/>
              </a:solidFill>
              <a:latin typeface="Calibri"/>
              <a:cs typeface="Calibri"/>
            </a:endParaRPr>
          </a:p>
        </p:txBody>
      </p:sp>
      <p:graphicFrame>
        <p:nvGraphicFramePr>
          <p:cNvPr id="3" name="object 3"/>
          <p:cNvGraphicFramePr>
            <a:graphicFrameLocks noGrp="1"/>
          </p:cNvGraphicFramePr>
          <p:nvPr/>
        </p:nvGraphicFramePr>
        <p:xfrm>
          <a:off x="134472" y="1961"/>
          <a:ext cx="8869041" cy="1607820"/>
        </p:xfrm>
        <a:graphic>
          <a:graphicData uri="http://schemas.openxmlformats.org/drawingml/2006/table">
            <a:tbl>
              <a:tblPr firstRow="1" bandRow="1">
                <a:tableStyleId>{2D5ABB26-0587-4C30-8999-92F81FD0307C}</a:tableStyleId>
              </a:tblPr>
              <a:tblGrid>
                <a:gridCol w="1086485">
                  <a:extLst>
                    <a:ext uri="{9D8B030D-6E8A-4147-A177-3AD203B41FA5}">
                      <a16:colId xmlns:a16="http://schemas.microsoft.com/office/drawing/2014/main" val="20000"/>
                    </a:ext>
                  </a:extLst>
                </a:gridCol>
                <a:gridCol w="2805429">
                  <a:extLst>
                    <a:ext uri="{9D8B030D-6E8A-4147-A177-3AD203B41FA5}">
                      <a16:colId xmlns:a16="http://schemas.microsoft.com/office/drawing/2014/main" val="20001"/>
                    </a:ext>
                  </a:extLst>
                </a:gridCol>
                <a:gridCol w="748029">
                  <a:extLst>
                    <a:ext uri="{9D8B030D-6E8A-4147-A177-3AD203B41FA5}">
                      <a16:colId xmlns:a16="http://schemas.microsoft.com/office/drawing/2014/main" val="20002"/>
                    </a:ext>
                  </a:extLst>
                </a:gridCol>
                <a:gridCol w="2960369">
                  <a:extLst>
                    <a:ext uri="{9D8B030D-6E8A-4147-A177-3AD203B41FA5}">
                      <a16:colId xmlns:a16="http://schemas.microsoft.com/office/drawing/2014/main" val="20003"/>
                    </a:ext>
                  </a:extLst>
                </a:gridCol>
                <a:gridCol w="1268729">
                  <a:extLst>
                    <a:ext uri="{9D8B030D-6E8A-4147-A177-3AD203B41FA5}">
                      <a16:colId xmlns:a16="http://schemas.microsoft.com/office/drawing/2014/main" val="20004"/>
                    </a:ext>
                  </a:extLst>
                </a:gridCol>
              </a:tblGrid>
              <a:tr h="638810">
                <a:tc gridSpan="2">
                  <a:txBody>
                    <a:bodyPr/>
                    <a:lstStyle/>
                    <a:p>
                      <a:pPr algn="ctr">
                        <a:lnSpc>
                          <a:spcPct val="100000"/>
                        </a:lnSpc>
                        <a:spcBef>
                          <a:spcPts val="455"/>
                        </a:spcBef>
                      </a:pPr>
                      <a:r>
                        <a:rPr sz="1400" dirty="0">
                          <a:solidFill>
                            <a:srgbClr val="001F5F"/>
                          </a:solidFill>
                          <a:latin typeface="Times New Roman"/>
                          <a:cs typeface="Times New Roman"/>
                        </a:rPr>
                        <a:t>University</a:t>
                      </a:r>
                      <a:r>
                        <a:rPr sz="1400" spc="-30" dirty="0">
                          <a:solidFill>
                            <a:srgbClr val="001F5F"/>
                          </a:solidFill>
                          <a:latin typeface="Times New Roman"/>
                          <a:cs typeface="Times New Roman"/>
                        </a:rPr>
                        <a:t> </a:t>
                      </a:r>
                      <a:r>
                        <a:rPr sz="1400" dirty="0">
                          <a:solidFill>
                            <a:srgbClr val="001F5F"/>
                          </a:solidFill>
                          <a:latin typeface="Times New Roman"/>
                          <a:cs typeface="Times New Roman"/>
                        </a:rPr>
                        <a:t>of</a:t>
                      </a:r>
                      <a:r>
                        <a:rPr sz="1400" spc="-30" dirty="0">
                          <a:solidFill>
                            <a:srgbClr val="001F5F"/>
                          </a:solidFill>
                          <a:latin typeface="Times New Roman"/>
                          <a:cs typeface="Times New Roman"/>
                        </a:rPr>
                        <a:t> </a:t>
                      </a:r>
                      <a:r>
                        <a:rPr sz="1400" spc="-10" dirty="0">
                          <a:solidFill>
                            <a:srgbClr val="001F5F"/>
                          </a:solidFill>
                          <a:latin typeface="Times New Roman"/>
                          <a:cs typeface="Times New Roman"/>
                        </a:rPr>
                        <a:t>Basrah</a:t>
                      </a:r>
                      <a:endParaRPr sz="1400">
                        <a:latin typeface="Times New Roman"/>
                        <a:cs typeface="Times New Roman"/>
                      </a:endParaRPr>
                    </a:p>
                    <a:p>
                      <a:pPr algn="ctr">
                        <a:lnSpc>
                          <a:spcPct val="100000"/>
                        </a:lnSpc>
                        <a:spcBef>
                          <a:spcPts val="280"/>
                        </a:spcBef>
                      </a:pPr>
                      <a:r>
                        <a:rPr sz="1400" spc="-10" dirty="0">
                          <a:solidFill>
                            <a:srgbClr val="001F5F"/>
                          </a:solidFill>
                          <a:latin typeface="Times New Roman"/>
                          <a:cs typeface="Times New Roman"/>
                        </a:rPr>
                        <a:t>Al-</a:t>
                      </a:r>
                      <a:r>
                        <a:rPr sz="1400" dirty="0">
                          <a:solidFill>
                            <a:srgbClr val="001F5F"/>
                          </a:solidFill>
                          <a:latin typeface="Times New Roman"/>
                          <a:cs typeface="Times New Roman"/>
                        </a:rPr>
                        <a:t>Zahraa</a:t>
                      </a:r>
                      <a:r>
                        <a:rPr sz="1400" spc="-50" dirty="0">
                          <a:solidFill>
                            <a:srgbClr val="001F5F"/>
                          </a:solidFill>
                          <a:latin typeface="Times New Roman"/>
                          <a:cs typeface="Times New Roman"/>
                        </a:rPr>
                        <a:t> </a:t>
                      </a:r>
                      <a:r>
                        <a:rPr sz="1400" dirty="0">
                          <a:solidFill>
                            <a:srgbClr val="001F5F"/>
                          </a:solidFill>
                          <a:latin typeface="Times New Roman"/>
                          <a:cs typeface="Times New Roman"/>
                        </a:rPr>
                        <a:t>Medical</a:t>
                      </a:r>
                      <a:r>
                        <a:rPr sz="1400" spc="-50" dirty="0">
                          <a:solidFill>
                            <a:srgbClr val="001F5F"/>
                          </a:solidFill>
                          <a:latin typeface="Times New Roman"/>
                          <a:cs typeface="Times New Roman"/>
                        </a:rPr>
                        <a:t> </a:t>
                      </a:r>
                      <a:r>
                        <a:rPr sz="1400" spc="-10" dirty="0">
                          <a:solidFill>
                            <a:srgbClr val="001F5F"/>
                          </a:solidFill>
                          <a:latin typeface="Times New Roman"/>
                          <a:cs typeface="Times New Roman"/>
                        </a:rPr>
                        <a:t>College</a:t>
                      </a:r>
                      <a:endParaRPr sz="1400">
                        <a:latin typeface="Times New Roman"/>
                        <a:cs typeface="Times New Roman"/>
                      </a:endParaRPr>
                    </a:p>
                  </a:txBody>
                  <a:tcPr marL="0" marR="0" marT="57785" marB="0">
                    <a:solidFill>
                      <a:srgbClr val="D94587"/>
                    </a:solidFill>
                  </a:tcPr>
                </a:tc>
                <a:tc hMerge="1">
                  <a:txBody>
                    <a:bodyPr/>
                    <a:lstStyle/>
                    <a:p>
                      <a:endParaRPr/>
                    </a:p>
                  </a:txBody>
                  <a:tcPr marL="0" marR="0" marT="0" marB="0"/>
                </a:tc>
                <a:tc>
                  <a:txBody>
                    <a:bodyPr/>
                    <a:lstStyle/>
                    <a:p>
                      <a:pPr>
                        <a:lnSpc>
                          <a:spcPct val="100000"/>
                        </a:lnSpc>
                      </a:pPr>
                      <a:endParaRPr sz="2100">
                        <a:latin typeface="Times New Roman"/>
                        <a:cs typeface="Times New Roman"/>
                      </a:endParaRPr>
                    </a:p>
                  </a:txBody>
                  <a:tcPr marL="0" marR="0" marT="0" marB="0">
                    <a:lnB w="9525">
                      <a:solidFill>
                        <a:srgbClr val="44546A"/>
                      </a:solidFill>
                      <a:prstDash val="solid"/>
                    </a:lnB>
                  </a:tcPr>
                </a:tc>
                <a:tc gridSpan="2">
                  <a:txBody>
                    <a:bodyPr/>
                    <a:lstStyle/>
                    <a:p>
                      <a:pPr marL="1179830" marR="1160780" indent="-189865">
                        <a:lnSpc>
                          <a:spcPct val="110900"/>
                        </a:lnSpc>
                        <a:spcBef>
                          <a:spcPts val="80"/>
                        </a:spcBef>
                      </a:pPr>
                      <a:r>
                        <a:rPr sz="1400" dirty="0">
                          <a:solidFill>
                            <a:srgbClr val="001F5F"/>
                          </a:solidFill>
                          <a:latin typeface="Times New Roman"/>
                          <a:cs typeface="Times New Roman"/>
                        </a:rPr>
                        <a:t>Ministry</a:t>
                      </a:r>
                      <a:r>
                        <a:rPr sz="1400" spc="-20" dirty="0">
                          <a:solidFill>
                            <a:srgbClr val="001F5F"/>
                          </a:solidFill>
                          <a:latin typeface="Times New Roman"/>
                          <a:cs typeface="Times New Roman"/>
                        </a:rPr>
                        <a:t> </a:t>
                      </a:r>
                      <a:r>
                        <a:rPr sz="1400" dirty="0">
                          <a:solidFill>
                            <a:srgbClr val="001F5F"/>
                          </a:solidFill>
                          <a:latin typeface="Times New Roman"/>
                          <a:cs typeface="Times New Roman"/>
                        </a:rPr>
                        <a:t>of</a:t>
                      </a:r>
                      <a:r>
                        <a:rPr sz="1400" spc="-15" dirty="0">
                          <a:solidFill>
                            <a:srgbClr val="001F5F"/>
                          </a:solidFill>
                          <a:latin typeface="Times New Roman"/>
                          <a:cs typeface="Times New Roman"/>
                        </a:rPr>
                        <a:t> </a:t>
                      </a:r>
                      <a:r>
                        <a:rPr sz="1400" dirty="0">
                          <a:solidFill>
                            <a:srgbClr val="001F5F"/>
                          </a:solidFill>
                          <a:latin typeface="Times New Roman"/>
                          <a:cs typeface="Times New Roman"/>
                        </a:rPr>
                        <a:t>higher</a:t>
                      </a:r>
                      <a:r>
                        <a:rPr sz="1400" spc="-15" dirty="0">
                          <a:solidFill>
                            <a:srgbClr val="001F5F"/>
                          </a:solidFill>
                          <a:latin typeface="Times New Roman"/>
                          <a:cs typeface="Times New Roman"/>
                        </a:rPr>
                        <a:t> </a:t>
                      </a:r>
                      <a:r>
                        <a:rPr sz="1400" spc="-10" dirty="0">
                          <a:solidFill>
                            <a:srgbClr val="001F5F"/>
                          </a:solidFill>
                          <a:latin typeface="Times New Roman"/>
                          <a:cs typeface="Times New Roman"/>
                        </a:rPr>
                        <a:t>Education </a:t>
                      </a:r>
                      <a:r>
                        <a:rPr sz="1400" dirty="0">
                          <a:solidFill>
                            <a:srgbClr val="001F5F"/>
                          </a:solidFill>
                          <a:latin typeface="Times New Roman"/>
                          <a:cs typeface="Times New Roman"/>
                        </a:rPr>
                        <a:t>and</a:t>
                      </a:r>
                      <a:r>
                        <a:rPr sz="1400" spc="-35" dirty="0">
                          <a:solidFill>
                            <a:srgbClr val="001F5F"/>
                          </a:solidFill>
                          <a:latin typeface="Times New Roman"/>
                          <a:cs typeface="Times New Roman"/>
                        </a:rPr>
                        <a:t> </a:t>
                      </a:r>
                      <a:r>
                        <a:rPr sz="1400" dirty="0">
                          <a:solidFill>
                            <a:srgbClr val="001F5F"/>
                          </a:solidFill>
                          <a:latin typeface="Times New Roman"/>
                          <a:cs typeface="Times New Roman"/>
                        </a:rPr>
                        <a:t>Scientific</a:t>
                      </a:r>
                      <a:r>
                        <a:rPr sz="1400" spc="-40" dirty="0">
                          <a:solidFill>
                            <a:srgbClr val="001F5F"/>
                          </a:solidFill>
                          <a:latin typeface="Times New Roman"/>
                          <a:cs typeface="Times New Roman"/>
                        </a:rPr>
                        <a:t> </a:t>
                      </a:r>
                      <a:r>
                        <a:rPr sz="1400" spc="-10" dirty="0">
                          <a:solidFill>
                            <a:srgbClr val="001F5F"/>
                          </a:solidFill>
                          <a:latin typeface="Times New Roman"/>
                          <a:cs typeface="Times New Roman"/>
                        </a:rPr>
                        <a:t>Research</a:t>
                      </a:r>
                      <a:endParaRPr sz="1400">
                        <a:latin typeface="Times New Roman"/>
                        <a:cs typeface="Times New Roman"/>
                      </a:endParaRPr>
                    </a:p>
                  </a:txBody>
                  <a:tcPr marL="0" marR="0" marT="10160" marB="0">
                    <a:solidFill>
                      <a:srgbClr val="D94587"/>
                    </a:solidFill>
                  </a:tcPr>
                </a:tc>
                <a:tc hMerge="1">
                  <a:txBody>
                    <a:bodyPr/>
                    <a:lstStyle/>
                    <a:p>
                      <a:endParaRPr/>
                    </a:p>
                  </a:txBody>
                  <a:tcPr marL="0" marR="0" marT="0" marB="0"/>
                </a:tc>
                <a:extLst>
                  <a:ext uri="{0D108BD9-81ED-4DB2-BD59-A6C34878D82A}">
                    <a16:rowId xmlns:a16="http://schemas.microsoft.com/office/drawing/2014/main" val="10000"/>
                  </a:ext>
                </a:extLst>
              </a:tr>
              <a:tr h="969010">
                <a:tc>
                  <a:txBody>
                    <a:bodyPr/>
                    <a:lstStyle/>
                    <a:p>
                      <a:pPr>
                        <a:lnSpc>
                          <a:spcPct val="100000"/>
                        </a:lnSpc>
                      </a:pPr>
                      <a:endParaRPr sz="2100">
                        <a:latin typeface="Times New Roman"/>
                        <a:cs typeface="Times New Roman"/>
                      </a:endParaRPr>
                    </a:p>
                  </a:txBody>
                  <a:tcPr marL="0" marR="0" marT="0" marB="0">
                    <a:lnR w="9525">
                      <a:solidFill>
                        <a:srgbClr val="44546A"/>
                      </a:solidFill>
                      <a:prstDash val="solid"/>
                    </a:lnR>
                  </a:tcPr>
                </a:tc>
                <a:tc gridSpan="3">
                  <a:txBody>
                    <a:bodyPr/>
                    <a:lstStyle/>
                    <a:p>
                      <a:pPr algn="ctr">
                        <a:lnSpc>
                          <a:spcPts val="2985"/>
                        </a:lnSpc>
                        <a:spcBef>
                          <a:spcPts val="200"/>
                        </a:spcBef>
                      </a:pPr>
                      <a:r>
                        <a:rPr sz="2500" b="1" dirty="0">
                          <a:latin typeface="Times New Roman"/>
                          <a:cs typeface="Times New Roman"/>
                        </a:rPr>
                        <a:t>Academic</a:t>
                      </a:r>
                      <a:r>
                        <a:rPr sz="2500" b="1" spc="-90" dirty="0">
                          <a:latin typeface="Times New Roman"/>
                          <a:cs typeface="Times New Roman"/>
                        </a:rPr>
                        <a:t> </a:t>
                      </a:r>
                      <a:r>
                        <a:rPr sz="2500" b="1" dirty="0">
                          <a:latin typeface="Times New Roman"/>
                          <a:cs typeface="Times New Roman"/>
                        </a:rPr>
                        <a:t>year</a:t>
                      </a:r>
                      <a:r>
                        <a:rPr sz="2500" b="1" spc="-85" dirty="0">
                          <a:latin typeface="Times New Roman"/>
                          <a:cs typeface="Times New Roman"/>
                        </a:rPr>
                        <a:t> </a:t>
                      </a:r>
                      <a:r>
                        <a:rPr sz="2500" b="1" spc="-20" dirty="0">
                          <a:latin typeface="Times New Roman"/>
                          <a:cs typeface="Times New Roman"/>
                        </a:rPr>
                        <a:t>2026-2025</a:t>
                      </a:r>
                      <a:endParaRPr sz="2500">
                        <a:latin typeface="Times New Roman"/>
                        <a:cs typeface="Times New Roman"/>
                      </a:endParaRPr>
                    </a:p>
                    <a:p>
                      <a:pPr algn="ctr">
                        <a:lnSpc>
                          <a:spcPts val="3825"/>
                        </a:lnSpc>
                      </a:pPr>
                      <a:r>
                        <a:rPr sz="3200" dirty="0">
                          <a:solidFill>
                            <a:srgbClr val="002060"/>
                          </a:solidFill>
                          <a:latin typeface="Times New Roman"/>
                          <a:cs typeface="Times New Roman"/>
                        </a:rPr>
                        <a:t>Student</a:t>
                      </a:r>
                      <a:r>
                        <a:rPr sz="3200" spc="-100" dirty="0">
                          <a:solidFill>
                            <a:srgbClr val="002060"/>
                          </a:solidFill>
                          <a:latin typeface="Times New Roman"/>
                          <a:cs typeface="Times New Roman"/>
                        </a:rPr>
                        <a:t> </a:t>
                      </a:r>
                      <a:r>
                        <a:rPr sz="3200" dirty="0">
                          <a:solidFill>
                            <a:srgbClr val="002060"/>
                          </a:solidFill>
                          <a:latin typeface="Times New Roman"/>
                          <a:cs typeface="Times New Roman"/>
                        </a:rPr>
                        <a:t>Selective</a:t>
                      </a:r>
                      <a:r>
                        <a:rPr sz="3200" spc="-100" dirty="0">
                          <a:solidFill>
                            <a:srgbClr val="002060"/>
                          </a:solidFill>
                          <a:latin typeface="Times New Roman"/>
                          <a:cs typeface="Times New Roman"/>
                        </a:rPr>
                        <a:t> </a:t>
                      </a:r>
                      <a:r>
                        <a:rPr sz="3200" spc="-10" dirty="0">
                          <a:solidFill>
                            <a:srgbClr val="002060"/>
                          </a:solidFill>
                          <a:latin typeface="Times New Roman"/>
                          <a:cs typeface="Times New Roman"/>
                        </a:rPr>
                        <a:t>Components</a:t>
                      </a:r>
                      <a:endParaRPr sz="3200">
                        <a:latin typeface="Times New Roman"/>
                        <a:cs typeface="Times New Roman"/>
                      </a:endParaRPr>
                    </a:p>
                  </a:txBody>
                  <a:tcPr marL="0" marR="0" marT="25400" marB="0">
                    <a:lnL w="9525">
                      <a:solidFill>
                        <a:srgbClr val="44546A"/>
                      </a:solidFill>
                      <a:prstDash val="solid"/>
                    </a:lnL>
                    <a:lnR w="9525">
                      <a:solidFill>
                        <a:srgbClr val="44546A"/>
                      </a:solidFill>
                      <a:prstDash val="solid"/>
                    </a:lnR>
                    <a:lnT w="9525">
                      <a:solidFill>
                        <a:srgbClr val="44546A"/>
                      </a:solidFill>
                      <a:prstDash val="solid"/>
                    </a:lnT>
                    <a:lnB w="9525">
                      <a:solidFill>
                        <a:srgbClr val="44546A"/>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2100">
                        <a:latin typeface="Times New Roman"/>
                        <a:cs typeface="Times New Roman"/>
                      </a:endParaRPr>
                    </a:p>
                  </a:txBody>
                  <a:tcPr marL="0" marR="0" marT="0" marB="0">
                    <a:lnL w="9525">
                      <a:solidFill>
                        <a:srgbClr val="44546A"/>
                      </a:solidFill>
                      <a:prstDash val="solid"/>
                    </a:lnL>
                  </a:tcPr>
                </a:tc>
                <a:extLst>
                  <a:ext uri="{0D108BD9-81ED-4DB2-BD59-A6C34878D82A}">
                    <a16:rowId xmlns:a16="http://schemas.microsoft.com/office/drawing/2014/main" val="10001"/>
                  </a:ext>
                </a:extLst>
              </a:tr>
            </a:tbl>
          </a:graphicData>
        </a:graphic>
      </p:graphicFrame>
      <p:pic>
        <p:nvPicPr>
          <p:cNvPr id="4" name="object 4"/>
          <p:cNvPicPr/>
          <p:nvPr/>
        </p:nvPicPr>
        <p:blipFill>
          <a:blip r:embed="rId2" cstate="print"/>
          <a:stretch>
            <a:fillRect/>
          </a:stretch>
        </p:blipFill>
        <p:spPr>
          <a:xfrm>
            <a:off x="336178" y="6011188"/>
            <a:ext cx="577416" cy="553570"/>
          </a:xfrm>
          <a:prstGeom prst="rect">
            <a:avLst/>
          </a:prstGeom>
        </p:spPr>
      </p:pic>
      <p:sp>
        <p:nvSpPr>
          <p:cNvPr id="5" name="object 5"/>
          <p:cNvSpPr txBox="1">
            <a:spLocks noGrp="1"/>
          </p:cNvSpPr>
          <p:nvPr>
            <p:ph type="body" idx="1"/>
          </p:nvPr>
        </p:nvSpPr>
        <p:spPr>
          <a:xfrm>
            <a:off x="304800" y="2659962"/>
            <a:ext cx="6777355" cy="4080604"/>
          </a:xfrm>
          <a:prstGeom prst="rect">
            <a:avLst/>
          </a:prstGeom>
        </p:spPr>
        <p:txBody>
          <a:bodyPr vert="horz" wrap="square" lIns="0" tIns="12700" rIns="0" bIns="0" rtlCol="0">
            <a:spAutoFit/>
          </a:bodyPr>
          <a:lstStyle/>
          <a:p>
            <a:pPr marL="12700">
              <a:lnSpc>
                <a:spcPts val="2635"/>
              </a:lnSpc>
              <a:spcBef>
                <a:spcPts val="100"/>
              </a:spcBef>
            </a:pPr>
            <a:r>
              <a:rPr dirty="0"/>
              <a:t>This</a:t>
            </a:r>
            <a:r>
              <a:rPr spc="-40" dirty="0"/>
              <a:t> </a:t>
            </a:r>
            <a:r>
              <a:rPr dirty="0"/>
              <a:t>Lecture</a:t>
            </a:r>
            <a:r>
              <a:rPr spc="-40" dirty="0"/>
              <a:t> </a:t>
            </a:r>
            <a:r>
              <a:rPr dirty="0"/>
              <a:t>was</a:t>
            </a:r>
            <a:r>
              <a:rPr spc="-40" dirty="0"/>
              <a:t> </a:t>
            </a:r>
            <a:r>
              <a:rPr dirty="0"/>
              <a:t>prepared</a:t>
            </a:r>
            <a:r>
              <a:rPr spc="-40" dirty="0"/>
              <a:t> </a:t>
            </a:r>
            <a:r>
              <a:rPr dirty="0"/>
              <a:t>by</a:t>
            </a:r>
            <a:r>
              <a:rPr spc="-35" dirty="0"/>
              <a:t> </a:t>
            </a:r>
            <a:r>
              <a:rPr dirty="0"/>
              <a:t>module</a:t>
            </a:r>
            <a:r>
              <a:rPr spc="-40" dirty="0"/>
              <a:t> </a:t>
            </a:r>
            <a:r>
              <a:rPr spc="-10" dirty="0"/>
              <a:t>Staff:</a:t>
            </a:r>
          </a:p>
          <a:p>
            <a:pPr marL="92710" indent="-92075">
              <a:lnSpc>
                <a:spcPts val="2875"/>
              </a:lnSpc>
              <a:buClr>
                <a:srgbClr val="000000"/>
              </a:buClr>
              <a:buSzPct val="70833"/>
              <a:buChar char="•"/>
              <a:tabLst>
                <a:tab pos="92710" algn="l"/>
              </a:tabLst>
            </a:pPr>
            <a:r>
              <a:rPr lang="en-US" sz="2400" dirty="0">
                <a:solidFill>
                  <a:srgbClr val="FF0000"/>
                </a:solidFill>
              </a:rPr>
              <a:t>Dr. Enas </a:t>
            </a:r>
            <a:r>
              <a:rPr lang="en-US" sz="2400" dirty="0" err="1">
                <a:solidFill>
                  <a:srgbClr val="FF0000"/>
                </a:solidFill>
              </a:rPr>
              <a:t>Ryadh</a:t>
            </a:r>
            <a:endParaRPr lang="en-US" sz="2400" dirty="0">
              <a:solidFill>
                <a:srgbClr val="FF0000"/>
              </a:solidFill>
            </a:endParaRPr>
          </a:p>
          <a:p>
            <a:pPr marL="92710" indent="-92075">
              <a:lnSpc>
                <a:spcPts val="2875"/>
              </a:lnSpc>
              <a:buClr>
                <a:srgbClr val="000000"/>
              </a:buClr>
              <a:buSzPct val="70833"/>
              <a:buChar char="•"/>
              <a:tabLst>
                <a:tab pos="92710" algn="l"/>
              </a:tabLst>
            </a:pPr>
            <a:r>
              <a:rPr sz="2000" dirty="0">
                <a:solidFill>
                  <a:schemeClr val="tx1"/>
                </a:solidFill>
              </a:rPr>
              <a:t>Dr.</a:t>
            </a:r>
            <a:r>
              <a:rPr sz="2000" spc="-30" dirty="0">
                <a:solidFill>
                  <a:schemeClr val="tx1"/>
                </a:solidFill>
              </a:rPr>
              <a:t> </a:t>
            </a:r>
            <a:r>
              <a:rPr sz="2000" dirty="0">
                <a:solidFill>
                  <a:schemeClr val="tx1"/>
                </a:solidFill>
              </a:rPr>
              <a:t>Ban</a:t>
            </a:r>
            <a:r>
              <a:rPr sz="2000" spc="-35" dirty="0">
                <a:solidFill>
                  <a:schemeClr val="tx1"/>
                </a:solidFill>
              </a:rPr>
              <a:t> </a:t>
            </a:r>
            <a:r>
              <a:rPr sz="2000" dirty="0">
                <a:solidFill>
                  <a:schemeClr val="tx1"/>
                </a:solidFill>
              </a:rPr>
              <a:t>M.</a:t>
            </a:r>
            <a:r>
              <a:rPr sz="2000" spc="-30" dirty="0">
                <a:solidFill>
                  <a:schemeClr val="tx1"/>
                </a:solidFill>
              </a:rPr>
              <a:t> </a:t>
            </a:r>
            <a:r>
              <a:rPr sz="2000" spc="-10" dirty="0">
                <a:solidFill>
                  <a:schemeClr val="tx1"/>
                </a:solidFill>
              </a:rPr>
              <a:t>Saleh</a:t>
            </a:r>
            <a:endParaRPr sz="2000" dirty="0">
              <a:solidFill>
                <a:schemeClr val="tx1"/>
              </a:solidFill>
            </a:endParaRPr>
          </a:p>
          <a:p>
            <a:pPr marL="164465" indent="-151765">
              <a:lnSpc>
                <a:spcPct val="100000"/>
              </a:lnSpc>
              <a:spcBef>
                <a:spcPts val="15"/>
              </a:spcBef>
              <a:buChar char="•"/>
              <a:tabLst>
                <a:tab pos="164465" algn="l"/>
              </a:tabLst>
            </a:pPr>
            <a:r>
              <a:rPr sz="2000" dirty="0">
                <a:solidFill>
                  <a:srgbClr val="000000"/>
                </a:solidFill>
              </a:rPr>
              <a:t>Dr.</a:t>
            </a:r>
            <a:r>
              <a:rPr sz="2000" spc="-20" dirty="0">
                <a:solidFill>
                  <a:srgbClr val="000000"/>
                </a:solidFill>
              </a:rPr>
              <a:t> </a:t>
            </a:r>
            <a:r>
              <a:rPr sz="2000" dirty="0">
                <a:solidFill>
                  <a:srgbClr val="000000"/>
                </a:solidFill>
              </a:rPr>
              <a:t>Hussein</a:t>
            </a:r>
            <a:r>
              <a:rPr sz="2000" spc="-25" dirty="0">
                <a:solidFill>
                  <a:srgbClr val="000000"/>
                </a:solidFill>
              </a:rPr>
              <a:t> </a:t>
            </a:r>
            <a:r>
              <a:rPr sz="2000" dirty="0">
                <a:solidFill>
                  <a:srgbClr val="000000"/>
                </a:solidFill>
              </a:rPr>
              <a:t>K.</a:t>
            </a:r>
            <a:r>
              <a:rPr sz="2000" spc="-20" dirty="0">
                <a:solidFill>
                  <a:srgbClr val="000000"/>
                </a:solidFill>
              </a:rPr>
              <a:t> </a:t>
            </a:r>
            <a:r>
              <a:rPr sz="2000" dirty="0">
                <a:solidFill>
                  <a:srgbClr val="000000"/>
                </a:solidFill>
              </a:rPr>
              <a:t>Abdul-</a:t>
            </a:r>
            <a:r>
              <a:rPr sz="2000" spc="-20" dirty="0">
                <a:solidFill>
                  <a:srgbClr val="000000"/>
                </a:solidFill>
              </a:rPr>
              <a:t>Sada</a:t>
            </a:r>
            <a:endParaRPr sz="2000" dirty="0"/>
          </a:p>
          <a:p>
            <a:pPr marL="164465" indent="-151765">
              <a:lnSpc>
                <a:spcPct val="100000"/>
              </a:lnSpc>
              <a:buChar char="•"/>
              <a:tabLst>
                <a:tab pos="164465" algn="l"/>
              </a:tabLst>
            </a:pPr>
            <a:r>
              <a:rPr sz="2000" dirty="0">
                <a:solidFill>
                  <a:srgbClr val="000000"/>
                </a:solidFill>
              </a:rPr>
              <a:t>Dr.</a:t>
            </a:r>
            <a:r>
              <a:rPr sz="2000" spc="-40" dirty="0">
                <a:solidFill>
                  <a:srgbClr val="000000"/>
                </a:solidFill>
              </a:rPr>
              <a:t> </a:t>
            </a:r>
            <a:r>
              <a:rPr sz="2000" dirty="0">
                <a:solidFill>
                  <a:srgbClr val="000000"/>
                </a:solidFill>
              </a:rPr>
              <a:t>Abeer</a:t>
            </a:r>
            <a:r>
              <a:rPr sz="2000" spc="-45" dirty="0">
                <a:solidFill>
                  <a:srgbClr val="000000"/>
                </a:solidFill>
              </a:rPr>
              <a:t> </a:t>
            </a:r>
            <a:r>
              <a:rPr sz="2000" dirty="0">
                <a:solidFill>
                  <a:srgbClr val="000000"/>
                </a:solidFill>
              </a:rPr>
              <a:t>L.</a:t>
            </a:r>
            <a:r>
              <a:rPr sz="2000" spc="-40" dirty="0">
                <a:solidFill>
                  <a:srgbClr val="000000"/>
                </a:solidFill>
              </a:rPr>
              <a:t> </a:t>
            </a:r>
            <a:r>
              <a:rPr sz="2000" spc="-10" dirty="0">
                <a:solidFill>
                  <a:srgbClr val="000000"/>
                </a:solidFill>
              </a:rPr>
              <a:t>Mohammed</a:t>
            </a:r>
            <a:endParaRPr sz="2000" dirty="0"/>
          </a:p>
          <a:p>
            <a:pPr marL="164465" indent="-151765">
              <a:lnSpc>
                <a:spcPct val="100000"/>
              </a:lnSpc>
              <a:buChar char="•"/>
              <a:tabLst>
                <a:tab pos="164465" algn="l"/>
              </a:tabLst>
            </a:pPr>
            <a:r>
              <a:rPr sz="2000" dirty="0">
                <a:solidFill>
                  <a:srgbClr val="000000"/>
                </a:solidFill>
              </a:rPr>
              <a:t>Dr.</a:t>
            </a:r>
            <a:r>
              <a:rPr sz="2000" spc="-20" dirty="0">
                <a:solidFill>
                  <a:srgbClr val="000000"/>
                </a:solidFill>
              </a:rPr>
              <a:t> </a:t>
            </a:r>
            <a:r>
              <a:rPr sz="2000" dirty="0">
                <a:solidFill>
                  <a:srgbClr val="000000"/>
                </a:solidFill>
              </a:rPr>
              <a:t>Wameedh</a:t>
            </a:r>
            <a:r>
              <a:rPr sz="2000" spc="-25" dirty="0">
                <a:solidFill>
                  <a:srgbClr val="000000"/>
                </a:solidFill>
              </a:rPr>
              <a:t> </a:t>
            </a:r>
            <a:r>
              <a:rPr sz="2000" dirty="0">
                <a:solidFill>
                  <a:srgbClr val="000000"/>
                </a:solidFill>
              </a:rPr>
              <a:t>Hashim</a:t>
            </a:r>
            <a:r>
              <a:rPr sz="2000" spc="-20" dirty="0">
                <a:solidFill>
                  <a:srgbClr val="000000"/>
                </a:solidFill>
              </a:rPr>
              <a:t> </a:t>
            </a:r>
            <a:r>
              <a:rPr sz="2000" spc="-10" dirty="0">
                <a:solidFill>
                  <a:srgbClr val="000000"/>
                </a:solidFill>
              </a:rPr>
              <a:t>Alqatrani</a:t>
            </a:r>
            <a:endParaRPr sz="2000" dirty="0"/>
          </a:p>
          <a:p>
            <a:pPr marL="139700" marR="4268470" indent="-127000">
              <a:lnSpc>
                <a:spcPct val="100000"/>
              </a:lnSpc>
              <a:buChar char="•"/>
              <a:tabLst>
                <a:tab pos="139700" algn="l"/>
                <a:tab pos="164465" algn="l"/>
              </a:tabLst>
            </a:pPr>
            <a:r>
              <a:rPr sz="2000" dirty="0">
                <a:solidFill>
                  <a:srgbClr val="000000"/>
                </a:solidFill>
              </a:rPr>
              <a:t>	Dr.</a:t>
            </a:r>
            <a:r>
              <a:rPr sz="2000" spc="-20" dirty="0">
                <a:solidFill>
                  <a:srgbClr val="000000"/>
                </a:solidFill>
              </a:rPr>
              <a:t> </a:t>
            </a:r>
            <a:r>
              <a:rPr sz="2000" dirty="0">
                <a:solidFill>
                  <a:srgbClr val="000000"/>
                </a:solidFill>
              </a:rPr>
              <a:t>Hazim</a:t>
            </a:r>
            <a:r>
              <a:rPr sz="2000" spc="-15" dirty="0">
                <a:solidFill>
                  <a:srgbClr val="000000"/>
                </a:solidFill>
              </a:rPr>
              <a:t> </a:t>
            </a:r>
            <a:r>
              <a:rPr sz="2000" dirty="0">
                <a:solidFill>
                  <a:srgbClr val="000000"/>
                </a:solidFill>
              </a:rPr>
              <a:t>T.</a:t>
            </a:r>
            <a:r>
              <a:rPr sz="2000" spc="-15" dirty="0">
                <a:solidFill>
                  <a:srgbClr val="000000"/>
                </a:solidFill>
              </a:rPr>
              <a:t> </a:t>
            </a:r>
            <a:r>
              <a:rPr sz="2000" spc="-10" dirty="0">
                <a:solidFill>
                  <a:srgbClr val="000000"/>
                </a:solidFill>
              </a:rPr>
              <a:t>Thwiny </a:t>
            </a:r>
            <a:r>
              <a:rPr sz="2000" dirty="0">
                <a:solidFill>
                  <a:srgbClr val="000000"/>
                </a:solidFill>
              </a:rPr>
              <a:t>Dr.</a:t>
            </a:r>
            <a:r>
              <a:rPr sz="2000" spc="-30" dirty="0">
                <a:solidFill>
                  <a:srgbClr val="000000"/>
                </a:solidFill>
              </a:rPr>
              <a:t> </a:t>
            </a:r>
            <a:r>
              <a:rPr sz="2000" dirty="0">
                <a:solidFill>
                  <a:srgbClr val="000000"/>
                </a:solidFill>
              </a:rPr>
              <a:t>Zainab</a:t>
            </a:r>
            <a:r>
              <a:rPr sz="2000" spc="-30" dirty="0">
                <a:solidFill>
                  <a:srgbClr val="000000"/>
                </a:solidFill>
              </a:rPr>
              <a:t> </a:t>
            </a:r>
            <a:r>
              <a:rPr sz="2000" spc="-10" dirty="0">
                <a:solidFill>
                  <a:srgbClr val="000000"/>
                </a:solidFill>
              </a:rPr>
              <a:t>Khalid</a:t>
            </a:r>
            <a:endParaRPr sz="2000" dirty="0"/>
          </a:p>
          <a:p>
            <a:pPr marL="100965" indent="-100330">
              <a:lnSpc>
                <a:spcPts val="2865"/>
              </a:lnSpc>
              <a:buSzPct val="77083"/>
              <a:buChar char="•"/>
              <a:tabLst>
                <a:tab pos="100965" algn="l"/>
              </a:tabLst>
            </a:pPr>
            <a:r>
              <a:rPr sz="2400" dirty="0">
                <a:solidFill>
                  <a:srgbClr val="000000"/>
                </a:solidFill>
              </a:rPr>
              <a:t>Dr.</a:t>
            </a:r>
            <a:r>
              <a:rPr sz="2400" spc="-15" dirty="0">
                <a:solidFill>
                  <a:srgbClr val="000000"/>
                </a:solidFill>
              </a:rPr>
              <a:t> </a:t>
            </a:r>
            <a:r>
              <a:rPr sz="2400" dirty="0">
                <a:solidFill>
                  <a:srgbClr val="000000"/>
                </a:solidFill>
              </a:rPr>
              <a:t>Farqad</a:t>
            </a:r>
            <a:r>
              <a:rPr sz="2400" spc="-20" dirty="0">
                <a:solidFill>
                  <a:srgbClr val="000000"/>
                </a:solidFill>
              </a:rPr>
              <a:t> </a:t>
            </a:r>
            <a:r>
              <a:rPr sz="2400" dirty="0">
                <a:solidFill>
                  <a:srgbClr val="000000"/>
                </a:solidFill>
              </a:rPr>
              <a:t>M.</a:t>
            </a:r>
            <a:r>
              <a:rPr sz="2400" spc="-15" dirty="0">
                <a:solidFill>
                  <a:srgbClr val="000000"/>
                </a:solidFill>
              </a:rPr>
              <a:t> </a:t>
            </a:r>
            <a:r>
              <a:rPr sz="2400" spc="-10" dirty="0">
                <a:solidFill>
                  <a:srgbClr val="000000"/>
                </a:solidFill>
              </a:rPr>
              <a:t>Al-Hamdani</a:t>
            </a:r>
            <a:endParaRPr sz="2400" dirty="0"/>
          </a:p>
          <a:p>
            <a:pPr marL="194945" indent="-182245">
              <a:lnSpc>
                <a:spcPct val="100000"/>
              </a:lnSpc>
              <a:buChar char="•"/>
              <a:tabLst>
                <a:tab pos="194945" algn="l"/>
              </a:tabLst>
            </a:pPr>
            <a:r>
              <a:rPr sz="2400" dirty="0">
                <a:solidFill>
                  <a:srgbClr val="000000"/>
                </a:solidFill>
              </a:rPr>
              <a:t>Dr.</a:t>
            </a:r>
            <a:r>
              <a:rPr sz="2400" spc="-40" dirty="0">
                <a:solidFill>
                  <a:srgbClr val="000000"/>
                </a:solidFill>
              </a:rPr>
              <a:t> </a:t>
            </a:r>
            <a:r>
              <a:rPr sz="2400" dirty="0">
                <a:solidFill>
                  <a:srgbClr val="000000"/>
                </a:solidFill>
              </a:rPr>
              <a:t>Shant</a:t>
            </a:r>
            <a:r>
              <a:rPr sz="2400" spc="-40" dirty="0">
                <a:solidFill>
                  <a:srgbClr val="000000"/>
                </a:solidFill>
              </a:rPr>
              <a:t> </a:t>
            </a:r>
            <a:r>
              <a:rPr sz="2400" dirty="0">
                <a:solidFill>
                  <a:srgbClr val="000000"/>
                </a:solidFill>
              </a:rPr>
              <a:t>A.</a:t>
            </a:r>
            <a:r>
              <a:rPr sz="2400" spc="-40" dirty="0">
                <a:solidFill>
                  <a:srgbClr val="000000"/>
                </a:solidFill>
              </a:rPr>
              <a:t> </a:t>
            </a:r>
            <a:r>
              <a:rPr sz="2400" spc="-10" dirty="0">
                <a:solidFill>
                  <a:srgbClr val="000000"/>
                </a:solidFill>
              </a:rPr>
              <a:t>Harotonian</a:t>
            </a:r>
            <a:endParaRPr sz="2400" dirty="0"/>
          </a:p>
          <a:p>
            <a:pPr marL="1224280" lvl="1" indent="-277495">
              <a:lnSpc>
                <a:spcPct val="100000"/>
              </a:lnSpc>
              <a:spcBef>
                <a:spcPts val="844"/>
              </a:spcBef>
              <a:buSzPct val="62500"/>
              <a:buFont typeface="Segoe UI Symbol"/>
              <a:buChar char="∙"/>
              <a:tabLst>
                <a:tab pos="1224280" algn="l"/>
              </a:tabLst>
            </a:pPr>
            <a:r>
              <a:rPr sz="1600" dirty="0">
                <a:latin typeface="Times New Roman"/>
                <a:cs typeface="Times New Roman"/>
              </a:rPr>
              <a:t>Jawetz,</a:t>
            </a:r>
            <a:r>
              <a:rPr sz="1600" spc="-50" dirty="0">
                <a:latin typeface="Times New Roman"/>
                <a:cs typeface="Times New Roman"/>
              </a:rPr>
              <a:t> </a:t>
            </a:r>
            <a:r>
              <a:rPr sz="1600" dirty="0">
                <a:latin typeface="Times New Roman"/>
                <a:cs typeface="Times New Roman"/>
              </a:rPr>
              <a:t>Melnick,</a:t>
            </a:r>
            <a:r>
              <a:rPr sz="1600" spc="-50" dirty="0">
                <a:latin typeface="Times New Roman"/>
                <a:cs typeface="Times New Roman"/>
              </a:rPr>
              <a:t> </a:t>
            </a:r>
            <a:r>
              <a:rPr sz="1600" dirty="0">
                <a:latin typeface="Times New Roman"/>
                <a:cs typeface="Times New Roman"/>
              </a:rPr>
              <a:t>&amp;</a:t>
            </a:r>
            <a:r>
              <a:rPr sz="1600" spc="-50" dirty="0">
                <a:latin typeface="Times New Roman"/>
                <a:cs typeface="Times New Roman"/>
              </a:rPr>
              <a:t> </a:t>
            </a:r>
            <a:r>
              <a:rPr sz="1600" spc="-10" dirty="0">
                <a:latin typeface="Times New Roman"/>
                <a:cs typeface="Times New Roman"/>
              </a:rPr>
              <a:t>Adelberg’s</a:t>
            </a:r>
            <a:r>
              <a:rPr sz="1600" spc="-55" dirty="0">
                <a:latin typeface="Times New Roman"/>
                <a:cs typeface="Times New Roman"/>
              </a:rPr>
              <a:t> </a:t>
            </a:r>
            <a:r>
              <a:rPr sz="1600" dirty="0">
                <a:latin typeface="Times New Roman"/>
                <a:cs typeface="Times New Roman"/>
              </a:rPr>
              <a:t>Medical</a:t>
            </a:r>
            <a:r>
              <a:rPr sz="1600" spc="-55" dirty="0">
                <a:latin typeface="Times New Roman"/>
                <a:cs typeface="Times New Roman"/>
              </a:rPr>
              <a:t> </a:t>
            </a:r>
            <a:r>
              <a:rPr sz="1600" dirty="0">
                <a:latin typeface="Times New Roman"/>
                <a:cs typeface="Times New Roman"/>
              </a:rPr>
              <a:t>Microbiology,</a:t>
            </a:r>
            <a:r>
              <a:rPr sz="1600" spc="-45" dirty="0">
                <a:latin typeface="Times New Roman"/>
                <a:cs typeface="Times New Roman"/>
              </a:rPr>
              <a:t> </a:t>
            </a:r>
            <a:r>
              <a:rPr sz="1600" dirty="0">
                <a:latin typeface="Times New Roman"/>
                <a:cs typeface="Times New Roman"/>
              </a:rPr>
              <a:t>28th</a:t>
            </a:r>
            <a:r>
              <a:rPr sz="1600" spc="-50" dirty="0">
                <a:latin typeface="Times New Roman"/>
                <a:cs typeface="Times New Roman"/>
              </a:rPr>
              <a:t> </a:t>
            </a:r>
            <a:r>
              <a:rPr sz="1600" spc="-10" dirty="0">
                <a:latin typeface="Times New Roman"/>
                <a:cs typeface="Times New Roman"/>
              </a:rPr>
              <a:t>Edition</a:t>
            </a:r>
            <a:endParaRPr sz="1600" dirty="0">
              <a:latin typeface="Times New Roman"/>
              <a:cs typeface="Times New Roman"/>
            </a:endParaRPr>
          </a:p>
          <a:p>
            <a:pPr marL="1224280" lvl="1" indent="-277495">
              <a:lnSpc>
                <a:spcPct val="100000"/>
              </a:lnSpc>
              <a:spcBef>
                <a:spcPts val="850"/>
              </a:spcBef>
              <a:buSzPct val="62500"/>
              <a:buFont typeface="Segoe UI Symbol"/>
              <a:buChar char="∙"/>
              <a:tabLst>
                <a:tab pos="1224280" algn="l"/>
              </a:tabLst>
            </a:pPr>
            <a:r>
              <a:rPr sz="1600" dirty="0">
                <a:latin typeface="Times New Roman"/>
                <a:cs typeface="Times New Roman"/>
              </a:rPr>
              <a:t>Clinical</a:t>
            </a:r>
            <a:r>
              <a:rPr sz="1600" spc="-75" dirty="0">
                <a:latin typeface="Times New Roman"/>
                <a:cs typeface="Times New Roman"/>
              </a:rPr>
              <a:t> </a:t>
            </a:r>
            <a:r>
              <a:rPr sz="1600" dirty="0">
                <a:latin typeface="Times New Roman"/>
                <a:cs typeface="Times New Roman"/>
              </a:rPr>
              <a:t>Microbiology</a:t>
            </a:r>
            <a:r>
              <a:rPr sz="1600" spc="-65" dirty="0">
                <a:latin typeface="Times New Roman"/>
                <a:cs typeface="Times New Roman"/>
              </a:rPr>
              <a:t> </a:t>
            </a:r>
            <a:r>
              <a:rPr sz="1600" dirty="0">
                <a:latin typeface="Times New Roman"/>
                <a:cs typeface="Times New Roman"/>
              </a:rPr>
              <a:t>and</a:t>
            </a:r>
            <a:r>
              <a:rPr sz="1600" spc="-65" dirty="0">
                <a:latin typeface="Times New Roman"/>
                <a:cs typeface="Times New Roman"/>
              </a:rPr>
              <a:t> </a:t>
            </a:r>
            <a:r>
              <a:rPr sz="1600" spc="-10" dirty="0">
                <a:latin typeface="Times New Roman"/>
                <a:cs typeface="Times New Roman"/>
              </a:rPr>
              <a:t>Immunology</a:t>
            </a:r>
            <a:endParaRPr sz="1600" dirty="0">
              <a:latin typeface="Times New Roman"/>
              <a:cs typeface="Times New Roman"/>
            </a:endParaRPr>
          </a:p>
        </p:txBody>
      </p:sp>
      <p:pic>
        <p:nvPicPr>
          <p:cNvPr id="6" name="object 6"/>
          <p:cNvPicPr/>
          <p:nvPr/>
        </p:nvPicPr>
        <p:blipFill>
          <a:blip r:embed="rId3" cstate="print"/>
          <a:stretch>
            <a:fillRect/>
          </a:stretch>
        </p:blipFill>
        <p:spPr>
          <a:xfrm>
            <a:off x="8001000" y="5757935"/>
            <a:ext cx="806823" cy="8068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7" name="object 7"/>
          <p:cNvSpPr txBox="1"/>
          <p:nvPr/>
        </p:nvSpPr>
        <p:spPr>
          <a:xfrm>
            <a:off x="1756589" y="588474"/>
            <a:ext cx="60642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001F5F"/>
                </a:solidFill>
                <a:latin typeface="Trebuchet MS"/>
                <a:cs typeface="Trebuchet MS"/>
              </a:rPr>
              <a:t>College</a:t>
            </a:r>
            <a:endParaRPr sz="1400">
              <a:latin typeface="Trebuchet MS"/>
              <a:cs typeface="Trebuchet MS"/>
            </a:endParaRPr>
          </a:p>
        </p:txBody>
      </p:sp>
      <p:pic>
        <p:nvPicPr>
          <p:cNvPr id="8" name="object 8"/>
          <p:cNvPicPr/>
          <p:nvPr/>
        </p:nvPicPr>
        <p:blipFill>
          <a:blip r:embed="rId3" cstate="print"/>
          <a:stretch>
            <a:fillRect/>
          </a:stretch>
        </p:blipFill>
        <p:spPr>
          <a:xfrm>
            <a:off x="8335853" y="6400800"/>
            <a:ext cx="806823" cy="451519"/>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3140"/>
              </a:lnSpc>
            </a:pPr>
            <a:fld id="{81D60167-4931-47E6-BA6A-407CBD079E47}" type="slidenum">
              <a:rPr spc="-25" dirty="0"/>
              <a:t>10</a:t>
            </a:fld>
            <a:endParaRPr spc="-25" dirty="0"/>
          </a:p>
        </p:txBody>
      </p:sp>
      <p:pic>
        <p:nvPicPr>
          <p:cNvPr id="12" name="Picture 2" descr="PCR Protocol, PCR Steps,how to do PCR">
            <a:extLst>
              <a:ext uri="{FF2B5EF4-FFF2-40B4-BE49-F238E27FC236}">
                <a16:creationId xmlns:a16="http://schemas.microsoft.com/office/drawing/2014/main" id="{31AB1BB4-9850-8269-B32F-E68EDC444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30887"/>
            <a:ext cx="89916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4" name="object 4"/>
          <p:cNvPicPr/>
          <p:nvPr/>
        </p:nvPicPr>
        <p:blipFill>
          <a:blip r:embed="rId2" cstate="print"/>
          <a:stretch>
            <a:fillRect/>
          </a:stretch>
        </p:blipFill>
        <p:spPr>
          <a:xfrm>
            <a:off x="4037996" y="41408"/>
            <a:ext cx="706123" cy="627049"/>
          </a:xfrm>
          <a:prstGeom prst="rect">
            <a:avLst/>
          </a:prstGeom>
        </p:spPr>
      </p:pic>
      <p:sp>
        <p:nvSpPr>
          <p:cNvPr id="5" name="object 5"/>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6" name="object 6"/>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7" name="object 7"/>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pic>
        <p:nvPicPr>
          <p:cNvPr id="8" name="object 8"/>
          <p:cNvPicPr/>
          <p:nvPr/>
        </p:nvPicPr>
        <p:blipFill>
          <a:blip r:embed="rId3" cstate="print"/>
          <a:stretch>
            <a:fillRect/>
          </a:stretch>
        </p:blipFill>
        <p:spPr>
          <a:xfrm>
            <a:off x="8363618" y="6058600"/>
            <a:ext cx="780381" cy="799399"/>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3140"/>
              </a:lnSpc>
            </a:pPr>
            <a:fld id="{81D60167-4931-47E6-BA6A-407CBD079E47}" type="slidenum">
              <a:rPr spc="-25" dirty="0"/>
              <a:t>11</a:t>
            </a:fld>
            <a:endParaRPr spc="-25" dirty="0"/>
          </a:p>
        </p:txBody>
      </p:sp>
      <p:pic>
        <p:nvPicPr>
          <p:cNvPr id="10" name="Picture 8" descr="Efficacy of the two PCR kits for SARS-CoV-2 nucleic acid Detection ...">
            <a:extLst>
              <a:ext uri="{FF2B5EF4-FFF2-40B4-BE49-F238E27FC236}">
                <a16:creationId xmlns:a16="http://schemas.microsoft.com/office/drawing/2014/main" id="{8F8C98E2-B91D-2849-83AB-746490BF4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6" y="960763"/>
            <a:ext cx="8922619" cy="5053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7" name="object 7"/>
          <p:cNvSpPr txBox="1"/>
          <p:nvPr/>
        </p:nvSpPr>
        <p:spPr>
          <a:xfrm>
            <a:off x="297154" y="819274"/>
            <a:ext cx="8059800" cy="1079783"/>
          </a:xfrm>
          <a:prstGeom prst="rect">
            <a:avLst/>
          </a:prstGeom>
        </p:spPr>
        <p:txBody>
          <a:bodyPr vert="horz" wrap="square" lIns="0" tIns="12700" rIns="0" bIns="0" rtlCol="0">
            <a:spAutoFit/>
          </a:bodyPr>
          <a:lstStyle/>
          <a:p>
            <a:pPr marL="38100">
              <a:lnSpc>
                <a:spcPct val="100000"/>
              </a:lnSpc>
              <a:spcBef>
                <a:spcPts val="100"/>
              </a:spcBef>
            </a:pPr>
            <a:r>
              <a:rPr lang="en-US" sz="2800" b="1" dirty="0">
                <a:solidFill>
                  <a:srgbClr val="FF0000"/>
                </a:solidFill>
                <a:latin typeface="Times New Roman" pitchFamily="18" charset="0"/>
                <a:cs typeface="Times New Roman" pitchFamily="18" charset="0"/>
              </a:rPr>
              <a:t>PCR products can be detected using various methods such as:</a:t>
            </a:r>
            <a:br>
              <a:rPr lang="en-US" sz="2800" b="1" dirty="0">
                <a:solidFill>
                  <a:srgbClr val="FF0000"/>
                </a:solidFill>
                <a:latin typeface="Times New Roman" pitchFamily="18" charset="0"/>
                <a:cs typeface="Times New Roman" pitchFamily="18" charset="0"/>
              </a:rPr>
            </a:br>
            <a:endParaRPr b="1" baseline="71428" dirty="0">
              <a:latin typeface="Trebuchet MS"/>
              <a:cs typeface="Trebuchet MS"/>
            </a:endParaRPr>
          </a:p>
        </p:txBody>
      </p:sp>
      <p:sp>
        <p:nvSpPr>
          <p:cNvPr id="9" name="object 9"/>
          <p:cNvSpPr txBox="1"/>
          <p:nvPr/>
        </p:nvSpPr>
        <p:spPr>
          <a:xfrm>
            <a:off x="297154" y="2092919"/>
            <a:ext cx="8412989" cy="4444807"/>
          </a:xfrm>
          <a:prstGeom prst="rect">
            <a:avLst/>
          </a:prstGeom>
        </p:spPr>
        <p:txBody>
          <a:bodyPr vert="horz" wrap="square" lIns="0" tIns="12700" rIns="0" bIns="0" rtlCol="0">
            <a:spAutoFit/>
          </a:bodyPr>
          <a:lstStyle/>
          <a:p>
            <a:pPr algn="just"/>
            <a:r>
              <a:rPr lang="en-US" sz="2400" dirty="0">
                <a:latin typeface="Times New Roman" pitchFamily="18" charset="0"/>
                <a:cs typeface="Times New Roman" pitchFamily="18" charset="0"/>
              </a:rPr>
              <a:t>1. Fluorescence-based Detection: Fluorescent dyes such as SYBR Green or TaqMan probes can be used to detect PCR products in real-time PCR.</a:t>
            </a:r>
          </a:p>
          <a:p>
            <a:pPr algn="just"/>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2. Gel-free Detection: PCR products can be detected without running them on a gel using techniques such as capillary electrophoresis, microfluidics, or high-resolution melt analysis.</a:t>
            </a:r>
          </a:p>
          <a:p>
            <a:pPr algn="just"/>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3. Hybridization-based Detection: PCR products can be detected using hybridization-based techniques such as Southern blotting or dot blotting.</a:t>
            </a:r>
          </a:p>
          <a:p>
            <a:endParaRPr lang="en-US" sz="2400" dirty="0"/>
          </a:p>
        </p:txBody>
      </p:sp>
      <p:pic>
        <p:nvPicPr>
          <p:cNvPr id="10" name="object 10"/>
          <p:cNvPicPr/>
          <p:nvPr/>
        </p:nvPicPr>
        <p:blipFill>
          <a:blip r:embed="rId3" cstate="print"/>
          <a:stretch>
            <a:fillRect/>
          </a:stretch>
        </p:blipFill>
        <p:spPr>
          <a:xfrm>
            <a:off x="8332085" y="6058600"/>
            <a:ext cx="806823" cy="799399"/>
          </a:xfrm>
          <a:prstGeom prst="rect">
            <a:avLst/>
          </a:prstGeom>
        </p:spPr>
      </p:pic>
      <p:sp>
        <p:nvSpPr>
          <p:cNvPr id="11" name="object 11"/>
          <p:cNvSpPr txBox="1"/>
          <p:nvPr/>
        </p:nvSpPr>
        <p:spPr>
          <a:xfrm>
            <a:off x="4108614" y="6537726"/>
            <a:ext cx="436880" cy="431800"/>
          </a:xfrm>
          <a:prstGeom prst="rect">
            <a:avLst/>
          </a:prstGeom>
        </p:spPr>
        <p:txBody>
          <a:bodyPr vert="horz" wrap="square" lIns="0" tIns="0" rIns="0" bIns="0" rtlCol="0">
            <a:spAutoFit/>
          </a:bodyPr>
          <a:lstStyle/>
          <a:p>
            <a:pPr marL="12700">
              <a:lnSpc>
                <a:spcPts val="3140"/>
              </a:lnSpc>
            </a:pPr>
            <a:r>
              <a:rPr sz="3200" b="1" spc="-25" dirty="0">
                <a:solidFill>
                  <a:srgbClr val="FF0000"/>
                </a:solidFill>
                <a:latin typeface="Calibri"/>
                <a:cs typeface="Calibri"/>
              </a:rPr>
              <a:t>12</a:t>
            </a:r>
            <a:endParaRPr sz="3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sp>
        <p:nvSpPr>
          <p:cNvPr id="10" name="TextBox 9">
            <a:extLst>
              <a:ext uri="{FF2B5EF4-FFF2-40B4-BE49-F238E27FC236}">
                <a16:creationId xmlns:a16="http://schemas.microsoft.com/office/drawing/2014/main" id="{7BA8B975-D33B-3266-C88E-0E5A1A17D24A}"/>
              </a:ext>
            </a:extLst>
          </p:cNvPr>
          <p:cNvSpPr txBox="1"/>
          <p:nvPr/>
        </p:nvSpPr>
        <p:spPr>
          <a:xfrm>
            <a:off x="381000" y="982674"/>
            <a:ext cx="8458200" cy="4893647"/>
          </a:xfrm>
          <a:prstGeom prst="rect">
            <a:avLst/>
          </a:prstGeom>
          <a:noFill/>
        </p:spPr>
        <p:txBody>
          <a:bodyPr wrap="square">
            <a:spAutoFit/>
          </a:bodyPr>
          <a:lstStyle/>
          <a:p>
            <a:pPr algn="just"/>
            <a:r>
              <a:rPr lang="en-US" sz="2400" dirty="0">
                <a:latin typeface="Times New Roman" pitchFamily="18" charset="0"/>
                <a:cs typeface="Times New Roman" pitchFamily="18" charset="0"/>
              </a:rPr>
              <a:t>4. DNA Sequencing: PCR products can be sequenced to confirm the presence of the target sequence.</a:t>
            </a:r>
            <a:endParaRPr lang="en-US" sz="28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5. Agarose Gel Electrophoresis: PCR products can be separated based on their size by running them on an agarose gel and visualizing them under UV light after staining with ethidium bromide.</a:t>
            </a:r>
          </a:p>
          <a:p>
            <a:pPr algn="just"/>
            <a:endParaRPr lang="en-US" sz="2400" dirty="0">
              <a:latin typeface="Times New Roman" pitchFamily="18" charset="0"/>
              <a:cs typeface="Times New Roman" pitchFamily="18" charset="0"/>
            </a:endParaRPr>
          </a:p>
          <a:p>
            <a:pPr algn="just"/>
            <a:r>
              <a:rPr lang="en-US" sz="2400" dirty="0">
                <a:solidFill>
                  <a:srgbClr val="0070C0"/>
                </a:solidFill>
                <a:latin typeface="Times New Roman" pitchFamily="18" charset="0"/>
                <a:cs typeface="Times New Roman" pitchFamily="18" charset="0"/>
              </a:rPr>
              <a:t>Gel electrophoresis</a:t>
            </a:r>
            <a:r>
              <a:rPr lang="en-US" sz="2400" dirty="0">
                <a:latin typeface="Times New Roman" pitchFamily="18" charset="0"/>
                <a:cs typeface="Times New Roman" pitchFamily="18" charset="0"/>
              </a:rPr>
              <a:t> is a technique used to separate DNA fragments based on their size and charge. It is commonly used in molecular biology and genetics research to analyze and quantify DNA samples.</a:t>
            </a:r>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sp>
        <p:nvSpPr>
          <p:cNvPr id="7" name="object 7"/>
          <p:cNvSpPr txBox="1"/>
          <p:nvPr/>
        </p:nvSpPr>
        <p:spPr>
          <a:xfrm>
            <a:off x="206034" y="559888"/>
            <a:ext cx="8754745" cy="1364476"/>
          </a:xfrm>
          <a:prstGeom prst="rect">
            <a:avLst/>
          </a:prstGeom>
        </p:spPr>
        <p:txBody>
          <a:bodyPr vert="horz" wrap="square" lIns="0" tIns="193040" rIns="0" bIns="0" rtlCol="0">
            <a:spAutoFit/>
          </a:bodyPr>
          <a:lstStyle/>
          <a:p>
            <a:pPr marL="55244" algn="l">
              <a:lnSpc>
                <a:spcPct val="100000"/>
              </a:lnSpc>
              <a:spcBef>
                <a:spcPts val="1520"/>
              </a:spcBef>
            </a:pPr>
            <a:r>
              <a:rPr lang="en-US" sz="2800" b="1" dirty="0">
                <a:solidFill>
                  <a:srgbClr val="FF0000"/>
                </a:solidFill>
                <a:latin typeface="Times New Roman" pitchFamily="18" charset="0"/>
                <a:cs typeface="Times New Roman" pitchFamily="18" charset="0"/>
              </a:rPr>
              <a:t>The process of gel electrophoresis involves the following steps:</a:t>
            </a:r>
            <a:br>
              <a:rPr lang="en-US" sz="2800" b="1" dirty="0">
                <a:solidFill>
                  <a:srgbClr val="FF0000"/>
                </a:solidFill>
                <a:latin typeface="Times New Roman" pitchFamily="18" charset="0"/>
                <a:cs typeface="Times New Roman" pitchFamily="18" charset="0"/>
              </a:rPr>
            </a:br>
            <a:endParaRPr sz="2000" b="1" dirty="0">
              <a:latin typeface="Times New Roman"/>
              <a:cs typeface="Times New Roman"/>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3140"/>
              </a:lnSpc>
            </a:pPr>
            <a:fld id="{81D60167-4931-47E6-BA6A-407CBD079E47}" type="slidenum">
              <a:rPr spc="-25" dirty="0"/>
              <a:t>14</a:t>
            </a:fld>
            <a:endParaRPr spc="-25" dirty="0"/>
          </a:p>
        </p:txBody>
      </p:sp>
      <p:sp>
        <p:nvSpPr>
          <p:cNvPr id="13" name="TextBox 12">
            <a:extLst>
              <a:ext uri="{FF2B5EF4-FFF2-40B4-BE49-F238E27FC236}">
                <a16:creationId xmlns:a16="http://schemas.microsoft.com/office/drawing/2014/main" id="{DD2D4920-06DA-B883-E861-ED8F4F671A4E}"/>
              </a:ext>
            </a:extLst>
          </p:cNvPr>
          <p:cNvSpPr txBox="1"/>
          <p:nvPr/>
        </p:nvSpPr>
        <p:spPr>
          <a:xfrm>
            <a:off x="206034" y="1943592"/>
            <a:ext cx="8556966" cy="3416320"/>
          </a:xfrm>
          <a:prstGeom prst="rect">
            <a:avLst/>
          </a:prstGeom>
          <a:noFill/>
        </p:spPr>
        <p:txBody>
          <a:bodyPr wrap="square">
            <a:spAutoFit/>
          </a:bodyPr>
          <a:lstStyle/>
          <a:p>
            <a:pPr lvl="0" algn="just"/>
            <a:r>
              <a:rPr lang="en-US" sz="2400" dirty="0">
                <a:latin typeface="Times New Roman" pitchFamily="18" charset="0"/>
                <a:cs typeface="Times New Roman" pitchFamily="18" charset="0"/>
              </a:rPr>
              <a:t>1- Preparation of the gel: A gel is prepared by mixing a highly purified form of agarose with a buffer solution to make a solid gel. The gel is then placed in a tray or a chamber with wells at one end.</a:t>
            </a:r>
          </a:p>
          <a:p>
            <a:pPr lvl="0" algn="just"/>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2- Loading of DNA samples: The DNA samples are mixed with a loading buffer containing a tracking dye that will allow for the visualization of the DNA fragments as they move through the gel. The samples are then loaded into the wells using a micropipette.</a:t>
            </a:r>
          </a:p>
          <a:p>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7" name="object 7"/>
          <p:cNvSpPr txBox="1"/>
          <p:nvPr/>
        </p:nvSpPr>
        <p:spPr>
          <a:xfrm>
            <a:off x="1756589" y="588474"/>
            <a:ext cx="60642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001F5F"/>
                </a:solidFill>
                <a:latin typeface="Trebuchet MS"/>
                <a:cs typeface="Trebuchet MS"/>
              </a:rPr>
              <a:t>College</a:t>
            </a:r>
            <a:endParaRPr sz="1400">
              <a:latin typeface="Trebuchet MS"/>
              <a:cs typeface="Trebuchet MS"/>
            </a:endParaRPr>
          </a:p>
        </p:txBody>
      </p:sp>
      <p:sp>
        <p:nvSpPr>
          <p:cNvPr id="8" name="object 8"/>
          <p:cNvSpPr txBox="1"/>
          <p:nvPr/>
        </p:nvSpPr>
        <p:spPr>
          <a:xfrm>
            <a:off x="255597" y="864635"/>
            <a:ext cx="8736004" cy="4680768"/>
          </a:xfrm>
          <a:prstGeom prst="rect">
            <a:avLst/>
          </a:prstGeom>
        </p:spPr>
        <p:txBody>
          <a:bodyPr vert="horz" wrap="square" lIns="0" tIns="246379" rIns="0" bIns="0" rtlCol="0">
            <a:spAutoFit/>
          </a:bodyPr>
          <a:lstStyle/>
          <a:p>
            <a:pPr lvl="0" algn="just"/>
            <a:r>
              <a:rPr lang="en-US" sz="2400" dirty="0">
                <a:latin typeface="Times New Roman" pitchFamily="18" charset="0"/>
                <a:cs typeface="Times New Roman" pitchFamily="18" charset="0"/>
              </a:rPr>
              <a:t>3- Electrophoresis: An electric current is passed through the gel from one end to the other, which causes the DNA fragments to move towards the positive electrode. The movement of the DNA fragments is based on their size and charge, with smaller fragments moving faster than larger fragments.</a:t>
            </a:r>
          </a:p>
          <a:p>
            <a:pPr lvl="0" algn="just"/>
            <a:endParaRPr lang="en-US" sz="2400" dirty="0">
              <a:solidFill>
                <a:srgbClr val="FF0000"/>
              </a:solidFill>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4- Visualization of DNA fragments: Once the electrophoresis is complete, the gel is stained with a DNA-specific stain, such as ethidium bromide, which fluoresces under UV light. The bands of DNA fragments can then be visualized and analyzed by placing the gel under UV light.</a:t>
            </a:r>
          </a:p>
          <a:p>
            <a:endParaRPr lang="en-US" sz="2400" dirty="0"/>
          </a:p>
        </p:txBody>
      </p:sp>
      <p:pic>
        <p:nvPicPr>
          <p:cNvPr id="10" name="object 10"/>
          <p:cNvPicPr/>
          <p:nvPr/>
        </p:nvPicPr>
        <p:blipFill>
          <a:blip r:embed="rId3" cstate="print"/>
          <a:stretch>
            <a:fillRect/>
          </a:stretch>
        </p:blipFill>
        <p:spPr>
          <a:xfrm>
            <a:off x="8332085" y="6074366"/>
            <a:ext cx="806823" cy="783633"/>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3140"/>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5" name="object 5"/>
          <p:cNvPicPr/>
          <p:nvPr/>
        </p:nvPicPr>
        <p:blipFill>
          <a:blip r:embed="rId2" cstate="print"/>
          <a:stretch>
            <a:fillRect/>
          </a:stretch>
        </p:blipFill>
        <p:spPr>
          <a:xfrm>
            <a:off x="4037996" y="41408"/>
            <a:ext cx="706123" cy="627049"/>
          </a:xfrm>
          <a:prstGeom prst="rect">
            <a:avLst/>
          </a:prstGeom>
        </p:spPr>
      </p:pic>
      <p:sp>
        <p:nvSpPr>
          <p:cNvPr id="6" name="object 6"/>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7" name="object 7"/>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8" name="object 8"/>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9" name="object 9"/>
          <p:cNvSpPr txBox="1"/>
          <p:nvPr/>
        </p:nvSpPr>
        <p:spPr>
          <a:xfrm>
            <a:off x="1756589" y="588474"/>
            <a:ext cx="60642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001F5F"/>
                </a:solidFill>
                <a:latin typeface="Trebuchet MS"/>
                <a:cs typeface="Trebuchet MS"/>
              </a:rPr>
              <a:t>College</a:t>
            </a:r>
            <a:endParaRPr sz="1400">
              <a:latin typeface="Trebuchet MS"/>
              <a:cs typeface="Trebuchet MS"/>
            </a:endParaRPr>
          </a:p>
        </p:txBody>
      </p:sp>
      <p:pic>
        <p:nvPicPr>
          <p:cNvPr id="10" name="object 10"/>
          <p:cNvPicPr/>
          <p:nvPr/>
        </p:nvPicPr>
        <p:blipFill>
          <a:blip r:embed="rId3" cstate="print"/>
          <a:stretch>
            <a:fillRect/>
          </a:stretch>
        </p:blipFill>
        <p:spPr>
          <a:xfrm>
            <a:off x="8335853" y="6400800"/>
            <a:ext cx="806823" cy="451519"/>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3140"/>
              </a:lnSpc>
            </a:pPr>
            <a:fld id="{81D60167-4931-47E6-BA6A-407CBD079E47}" type="slidenum">
              <a:rPr spc="-25" dirty="0"/>
              <a:t>16</a:t>
            </a:fld>
            <a:endParaRPr spc="-25" dirty="0"/>
          </a:p>
        </p:txBody>
      </p:sp>
      <p:sp>
        <p:nvSpPr>
          <p:cNvPr id="13" name="TextBox 12">
            <a:extLst>
              <a:ext uri="{FF2B5EF4-FFF2-40B4-BE49-F238E27FC236}">
                <a16:creationId xmlns:a16="http://schemas.microsoft.com/office/drawing/2014/main" id="{45B14C63-E115-8287-427C-104E90BDA113}"/>
              </a:ext>
            </a:extLst>
          </p:cNvPr>
          <p:cNvSpPr txBox="1"/>
          <p:nvPr/>
        </p:nvSpPr>
        <p:spPr>
          <a:xfrm>
            <a:off x="344170" y="990600"/>
            <a:ext cx="8571230" cy="1938992"/>
          </a:xfrm>
          <a:prstGeom prst="rect">
            <a:avLst/>
          </a:prstGeom>
          <a:noFill/>
        </p:spPr>
        <p:txBody>
          <a:bodyPr wrap="square">
            <a:spAutoFit/>
          </a:bodyPr>
          <a:lstStyle/>
          <a:p>
            <a:r>
              <a:rPr lang="en-US" sz="2400" dirty="0">
                <a:latin typeface="Times New Roman" pitchFamily="18" charset="0"/>
                <a:cs typeface="Times New Roman" pitchFamily="18" charset="0"/>
              </a:rPr>
              <a:t>By analyzing the size and weight of the DNA fragments, researchers can make conclusions about the composition of the original DNA sample. This technique is used for many applications, such as genetic mapping, DNA sequencing, and forensic DNA analysis.</a:t>
            </a:r>
          </a:p>
          <a:p>
            <a:endParaRPr lang="en-US" sz="2400" dirty="0"/>
          </a:p>
        </p:txBody>
      </p:sp>
      <p:pic>
        <p:nvPicPr>
          <p:cNvPr id="14" name="Picture 2">
            <a:extLst>
              <a:ext uri="{FF2B5EF4-FFF2-40B4-BE49-F238E27FC236}">
                <a16:creationId xmlns:a16="http://schemas.microsoft.com/office/drawing/2014/main" id="{D826561B-C929-539F-A7E1-CF7034E0C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83277"/>
            <a:ext cx="7467600" cy="369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pic>
        <p:nvPicPr>
          <p:cNvPr id="7" name="object 7"/>
          <p:cNvPicPr/>
          <p:nvPr/>
        </p:nvPicPr>
        <p:blipFill>
          <a:blip r:embed="rId3" cstate="print"/>
          <a:stretch>
            <a:fillRect/>
          </a:stretch>
        </p:blipFill>
        <p:spPr>
          <a:xfrm>
            <a:off x="8335853" y="6400800"/>
            <a:ext cx="806823" cy="451519"/>
          </a:xfrm>
          <a:prstGeom prst="rect">
            <a:avLst/>
          </a:prstGeom>
        </p:spPr>
      </p:pic>
      <p:sp>
        <p:nvSpPr>
          <p:cNvPr id="8" name="object 8"/>
          <p:cNvSpPr txBox="1"/>
          <p:nvPr/>
        </p:nvSpPr>
        <p:spPr>
          <a:xfrm>
            <a:off x="401933" y="1145317"/>
            <a:ext cx="9001125" cy="874598"/>
          </a:xfrm>
          <a:prstGeom prst="rect">
            <a:avLst/>
          </a:prstGeom>
        </p:spPr>
        <p:txBody>
          <a:bodyPr vert="horz" wrap="square" lIns="0" tIns="12700" rIns="0" bIns="0" rtlCol="0">
            <a:spAutoFit/>
          </a:bodyPr>
          <a:lstStyle/>
          <a:p>
            <a:pPr marL="508000" marR="5715" indent="-495934" algn="l">
              <a:lnSpc>
                <a:spcPct val="100000"/>
              </a:lnSpc>
              <a:spcBef>
                <a:spcPts val="100"/>
              </a:spcBef>
            </a:pPr>
            <a:r>
              <a:rPr lang="en-US" sz="2800" b="1" dirty="0">
                <a:solidFill>
                  <a:srgbClr val="FF0000"/>
                </a:solidFill>
                <a:latin typeface="Times New Roman" panose="02020603050405020304" pitchFamily="18" charset="0"/>
                <a:cs typeface="Times New Roman" panose="02020603050405020304" pitchFamily="18" charset="0"/>
              </a:rPr>
              <a:t>Advantages of PCR</a:t>
            </a:r>
            <a:br>
              <a:rPr lang="en-US" sz="2800" b="1" dirty="0">
                <a:solidFill>
                  <a:srgbClr val="FF0000"/>
                </a:solidFill>
                <a:latin typeface="Times New Roman" panose="02020603050405020304" pitchFamily="18" charset="0"/>
                <a:cs typeface="Times New Roman" panose="02020603050405020304" pitchFamily="18" charset="0"/>
              </a:rPr>
            </a:br>
            <a:endParaRPr sz="2800" dirty="0">
              <a:latin typeface="Times New Roman" panose="02020603050405020304" pitchFamily="18" charset="0"/>
              <a:cs typeface="Times New Roman" panose="02020603050405020304" pitchFamily="18" charset="0"/>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3140"/>
              </a:lnSpc>
            </a:pPr>
            <a:fld id="{81D60167-4931-47E6-BA6A-407CBD079E47}" type="slidenum">
              <a:rPr spc="-25" dirty="0"/>
              <a:t>17</a:t>
            </a:fld>
            <a:endParaRPr spc="-25" dirty="0"/>
          </a:p>
        </p:txBody>
      </p:sp>
      <p:sp>
        <p:nvSpPr>
          <p:cNvPr id="11" name="TextBox 10">
            <a:extLst>
              <a:ext uri="{FF2B5EF4-FFF2-40B4-BE49-F238E27FC236}">
                <a16:creationId xmlns:a16="http://schemas.microsoft.com/office/drawing/2014/main" id="{82361AB3-2FC2-D78F-9038-DA2B17E2670D}"/>
              </a:ext>
            </a:extLst>
          </p:cNvPr>
          <p:cNvSpPr txBox="1"/>
          <p:nvPr/>
        </p:nvSpPr>
        <p:spPr>
          <a:xfrm>
            <a:off x="365755" y="2274838"/>
            <a:ext cx="6637945" cy="341632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Extremely high sensitivity, may detect down to one </a:t>
            </a:r>
            <a:r>
              <a:rPr lang="en-US" sz="2400" dirty="0" err="1">
                <a:latin typeface="Times New Roman" panose="02020603050405020304" pitchFamily="18" charset="0"/>
                <a:cs typeface="Times New Roman" panose="02020603050405020304" pitchFamily="18" charset="0"/>
              </a:rPr>
              <a:t>microb</a:t>
            </a:r>
            <a:r>
              <a:rPr lang="en-US" sz="2400" dirty="0">
                <a:latin typeface="Times New Roman" panose="02020603050405020304" pitchFamily="18" charset="0"/>
                <a:cs typeface="Times New Roman" panose="02020603050405020304" pitchFamily="18" charset="0"/>
              </a:rPr>
              <a:t> genome per sample volume.</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specificity.</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Easy to set up.</a:t>
            </a:r>
          </a:p>
          <a:p>
            <a:r>
              <a:rPr lang="en-US" sz="24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Fast turnaround time.</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3" name="object 3"/>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4" name="object 4"/>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5" name="object 5"/>
          <p:cNvSpPr txBox="1"/>
          <p:nvPr/>
        </p:nvSpPr>
        <p:spPr>
          <a:xfrm>
            <a:off x="1756589" y="588474"/>
            <a:ext cx="60642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001F5F"/>
                </a:solidFill>
                <a:latin typeface="Trebuchet MS"/>
                <a:cs typeface="Trebuchet MS"/>
              </a:rPr>
              <a:t>College</a:t>
            </a:r>
            <a:endParaRPr sz="1400">
              <a:latin typeface="Trebuchet MS"/>
              <a:cs typeface="Trebuchet MS"/>
            </a:endParaRPr>
          </a:p>
        </p:txBody>
      </p:sp>
      <p:pic>
        <p:nvPicPr>
          <p:cNvPr id="6" name="object 6"/>
          <p:cNvPicPr/>
          <p:nvPr/>
        </p:nvPicPr>
        <p:blipFill>
          <a:blip r:embed="rId2" cstate="print"/>
          <a:stretch>
            <a:fillRect/>
          </a:stretch>
        </p:blipFill>
        <p:spPr>
          <a:xfrm>
            <a:off x="4037996" y="41408"/>
            <a:ext cx="706123" cy="627049"/>
          </a:xfrm>
          <a:prstGeom prst="rect">
            <a:avLst/>
          </a:prstGeom>
        </p:spPr>
      </p:pic>
      <p:sp>
        <p:nvSpPr>
          <p:cNvPr id="7" name="object 7"/>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pic>
        <p:nvPicPr>
          <p:cNvPr id="8" name="object 8"/>
          <p:cNvPicPr/>
          <p:nvPr/>
        </p:nvPicPr>
        <p:blipFill>
          <a:blip r:embed="rId3" cstate="print"/>
          <a:stretch>
            <a:fillRect/>
          </a:stretch>
        </p:blipFill>
        <p:spPr>
          <a:xfrm>
            <a:off x="8335853" y="6400800"/>
            <a:ext cx="806823" cy="451519"/>
          </a:xfrm>
          <a:prstGeom prst="rect">
            <a:avLst/>
          </a:prstGeom>
        </p:spPr>
      </p:pic>
      <p:sp>
        <p:nvSpPr>
          <p:cNvPr id="9" name="object 9"/>
          <p:cNvSpPr txBox="1"/>
          <p:nvPr/>
        </p:nvSpPr>
        <p:spPr>
          <a:xfrm>
            <a:off x="533400" y="1268914"/>
            <a:ext cx="5067935" cy="997709"/>
          </a:xfrm>
          <a:prstGeom prst="rect">
            <a:avLst/>
          </a:prstGeom>
        </p:spPr>
        <p:txBody>
          <a:bodyPr vert="horz" wrap="square" lIns="0" tIns="12700" rIns="0" bIns="0" rtlCol="0">
            <a:spAutoFit/>
          </a:bodyPr>
          <a:lstStyle/>
          <a:p>
            <a:pPr marL="12700">
              <a:lnSpc>
                <a:spcPct val="100000"/>
              </a:lnSpc>
              <a:spcBef>
                <a:spcPts val="100"/>
              </a:spcBef>
            </a:pPr>
            <a:r>
              <a:rPr lang="en-US" sz="2800" b="1" dirty="0">
                <a:solidFill>
                  <a:srgbClr val="FF0000"/>
                </a:solidFill>
                <a:latin typeface="Times New Roman" panose="02020603050405020304" pitchFamily="18" charset="0"/>
                <a:cs typeface="Times New Roman" panose="02020603050405020304" pitchFamily="18" charset="0"/>
              </a:rPr>
              <a:t>Disadvantages of PCR</a:t>
            </a:r>
            <a:br>
              <a:rPr lang="en-US" sz="3600" b="1" dirty="0">
                <a:solidFill>
                  <a:srgbClr val="FF0000"/>
                </a:solidFill>
              </a:rPr>
            </a:br>
            <a:endParaRPr sz="3600" dirty="0">
              <a:latin typeface="Calibri"/>
              <a:cs typeface="Calibri"/>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3140"/>
              </a:lnSpc>
            </a:pPr>
            <a:fld id="{81D60167-4931-47E6-BA6A-407CBD079E47}" type="slidenum">
              <a:rPr spc="-25" dirty="0"/>
              <a:t>18</a:t>
            </a:fld>
            <a:endParaRPr spc="-25" dirty="0"/>
          </a:p>
        </p:txBody>
      </p:sp>
      <p:sp>
        <p:nvSpPr>
          <p:cNvPr id="10" name="object 10"/>
          <p:cNvSpPr txBox="1"/>
          <p:nvPr/>
        </p:nvSpPr>
        <p:spPr>
          <a:xfrm>
            <a:off x="437811" y="2107147"/>
            <a:ext cx="8477589" cy="4075475"/>
          </a:xfrm>
          <a:prstGeom prst="rect">
            <a:avLst/>
          </a:prstGeom>
        </p:spPr>
        <p:txBody>
          <a:bodyPr vert="horz" wrap="square" lIns="0" tIns="12700" rIns="0" bIns="0"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Extremely liable to contamination.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degree of operator skill required.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 easy to quantitate results.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positive result may be difficult to interpret, especially with latent viruses such as CMV, where any seropositive person will have virus present in their blood irrespective whether they have disease or not. </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endParaRPr spc="-25" dirty="0"/>
          </a:p>
        </p:txBody>
      </p:sp>
      <p:pic>
        <p:nvPicPr>
          <p:cNvPr id="6" name="Picture 5" descr="A close-up of a thank you message&#10;&#10;AI-generated content may be incorrect.">
            <a:extLst>
              <a:ext uri="{FF2B5EF4-FFF2-40B4-BE49-F238E27FC236}">
                <a16:creationId xmlns:a16="http://schemas.microsoft.com/office/drawing/2014/main" id="{4E07BA1D-21AA-6F9C-E3CB-EDA3C8D63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42900"/>
            <a:ext cx="7467600" cy="6172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4470"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3" name="object 3"/>
          <p:cNvSpPr txBox="1"/>
          <p:nvPr/>
        </p:nvSpPr>
        <p:spPr>
          <a:xfrm>
            <a:off x="1285373" y="18875"/>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pic>
        <p:nvPicPr>
          <p:cNvPr id="4" name="object 4"/>
          <p:cNvPicPr/>
          <p:nvPr/>
        </p:nvPicPr>
        <p:blipFill>
          <a:blip r:embed="rId2" cstate="print"/>
          <a:stretch>
            <a:fillRect/>
          </a:stretch>
        </p:blipFill>
        <p:spPr>
          <a:xfrm>
            <a:off x="4037996" y="41408"/>
            <a:ext cx="706123" cy="627049"/>
          </a:xfrm>
          <a:prstGeom prst="rect">
            <a:avLst/>
          </a:prstGeom>
        </p:spPr>
      </p:pic>
      <p:sp>
        <p:nvSpPr>
          <p:cNvPr id="5" name="object 5"/>
          <p:cNvSpPr txBox="1"/>
          <p:nvPr/>
        </p:nvSpPr>
        <p:spPr>
          <a:xfrm>
            <a:off x="4773705" y="6723"/>
            <a:ext cx="4227830" cy="662940"/>
          </a:xfrm>
          <a:prstGeom prst="rect">
            <a:avLst/>
          </a:prstGeom>
          <a:solidFill>
            <a:srgbClr val="D94587"/>
          </a:solidFill>
        </p:spPr>
        <p:txBody>
          <a:bodyPr vert="horz" wrap="square" lIns="0" tIns="12700" rIns="0" bIns="0" rtlCol="0">
            <a:spAutoFit/>
          </a:bodyPr>
          <a:lstStyle/>
          <a:p>
            <a:pPr marL="1179830" marR="1167765" indent="-190500">
              <a:lnSpc>
                <a:spcPct val="110900"/>
              </a:lnSpc>
              <a:spcBef>
                <a:spcPts val="100"/>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43441" y="801842"/>
            <a:ext cx="8771890" cy="936154"/>
          </a:xfrm>
          <a:prstGeom prst="rect">
            <a:avLst/>
          </a:prstGeom>
        </p:spPr>
        <p:txBody>
          <a:bodyPr vert="horz" wrap="square" lIns="0" tIns="12700" rIns="0" bIns="0" rtlCol="0">
            <a:spAutoFit/>
          </a:bodyPr>
          <a:lstStyle/>
          <a:p>
            <a:pPr marL="431800">
              <a:lnSpc>
                <a:spcPct val="100000"/>
              </a:lnSpc>
              <a:spcBef>
                <a:spcPts val="100"/>
              </a:spcBef>
            </a:pPr>
            <a:r>
              <a:rPr lang="en-US" sz="3200" b="1" dirty="0">
                <a:solidFill>
                  <a:srgbClr val="FF0000"/>
                </a:solidFill>
                <a:latin typeface="Times New Roman" panose="02020603050405020304" pitchFamily="18" charset="0"/>
                <a:cs typeface="Times New Roman" panose="02020603050405020304" pitchFamily="18" charset="0"/>
              </a:rPr>
              <a:t>PCR</a:t>
            </a:r>
            <a:br>
              <a:rPr lang="en-US" sz="2800" b="1" dirty="0"/>
            </a:br>
            <a:endParaRPr sz="2800" b="1" dirty="0">
              <a:latin typeface="Calibri"/>
              <a:cs typeface="Calibri"/>
            </a:endParaRPr>
          </a:p>
        </p:txBody>
      </p:sp>
      <p:pic>
        <p:nvPicPr>
          <p:cNvPr id="7" name="object 7"/>
          <p:cNvPicPr/>
          <p:nvPr/>
        </p:nvPicPr>
        <p:blipFill>
          <a:blip r:embed="rId3" cstate="print"/>
          <a:stretch>
            <a:fillRect/>
          </a:stretch>
        </p:blipFill>
        <p:spPr>
          <a:xfrm>
            <a:off x="8001000" y="5916706"/>
            <a:ext cx="806823" cy="806823"/>
          </a:xfrm>
          <a:prstGeom prst="rect">
            <a:avLst/>
          </a:prstGeom>
        </p:spPr>
      </p:pic>
      <p:sp>
        <p:nvSpPr>
          <p:cNvPr id="9" name="Content Placeholder 2">
            <a:extLst>
              <a:ext uri="{FF2B5EF4-FFF2-40B4-BE49-F238E27FC236}">
                <a16:creationId xmlns:a16="http://schemas.microsoft.com/office/drawing/2014/main" id="{BAE0D95D-52F3-A784-3397-C5AF00FB30AB}"/>
              </a:ext>
            </a:extLst>
          </p:cNvPr>
          <p:cNvSpPr txBox="1">
            <a:spLocks/>
          </p:cNvSpPr>
          <p:nvPr/>
        </p:nvSpPr>
        <p:spPr>
          <a:xfrm>
            <a:off x="290925" y="1524000"/>
            <a:ext cx="8382000" cy="50140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Polymerase Chain Reaction (PCR) </a:t>
            </a:r>
            <a:r>
              <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is a process used to makes copies of a piece of DNA. It's consists of three steps: Denaturation, annealing, and extension. Each PCR stage doubles the number of DNA molecules.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The process is continued for many cycles to generate a huge number of copies.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The process is performed on a </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PCR cycler </a:t>
            </a:r>
            <a:r>
              <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or </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thermal cycler</a:t>
            </a:r>
            <a:r>
              <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The PCR cycler heats or cools the PCR mixture at the appropriate time in order to allow denaturation, annealing, or extension</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6668" y="751475"/>
            <a:ext cx="3460750" cy="635000"/>
          </a:xfrm>
          <a:prstGeom prst="rect">
            <a:avLst/>
          </a:prstGeom>
        </p:spPr>
        <p:txBody>
          <a:bodyPr vert="horz" wrap="square" lIns="0" tIns="12700" rIns="0" bIns="0" rtlCol="0">
            <a:spAutoFit/>
          </a:bodyPr>
          <a:lstStyle/>
          <a:p>
            <a:pPr marL="12700">
              <a:lnSpc>
                <a:spcPct val="100000"/>
              </a:lnSpc>
              <a:spcBef>
                <a:spcPts val="100"/>
              </a:spcBef>
            </a:pPr>
            <a:endParaRPr sz="4000" dirty="0">
              <a:latin typeface="Calibri"/>
              <a:cs typeface="Calibri"/>
            </a:endParaRPr>
          </a:p>
        </p:txBody>
      </p:sp>
      <p:sp>
        <p:nvSpPr>
          <p:cNvPr id="3" name="object 3"/>
          <p:cNvSpPr txBox="1"/>
          <p:nvPr/>
        </p:nvSpPr>
        <p:spPr>
          <a:xfrm>
            <a:off x="74050" y="1497437"/>
            <a:ext cx="5824855" cy="387927"/>
          </a:xfrm>
          <a:prstGeom prst="rect">
            <a:avLst/>
          </a:prstGeom>
        </p:spPr>
        <p:txBody>
          <a:bodyPr vert="horz" wrap="square" lIns="0" tIns="53975" rIns="0" bIns="0" rtlCol="0">
            <a:spAutoFit/>
          </a:bodyPr>
          <a:lstStyle/>
          <a:p>
            <a:pPr marL="381635" marR="7620" indent="-369570" algn="just">
              <a:lnSpc>
                <a:spcPts val="2590"/>
              </a:lnSpc>
              <a:spcBef>
                <a:spcPts val="425"/>
              </a:spcBef>
            </a:pPr>
            <a:endParaRPr sz="2400" dirty="0">
              <a:latin typeface="Calibri"/>
              <a:cs typeface="Calibri"/>
            </a:endParaRPr>
          </a:p>
        </p:txBody>
      </p:sp>
      <p:sp>
        <p:nvSpPr>
          <p:cNvPr id="5" name="object 5"/>
          <p:cNvSpPr txBox="1"/>
          <p:nvPr/>
        </p:nvSpPr>
        <p:spPr>
          <a:xfrm>
            <a:off x="243860" y="1316179"/>
            <a:ext cx="8671540" cy="4535857"/>
          </a:xfrm>
          <a:prstGeom prst="rect">
            <a:avLst/>
          </a:prstGeom>
        </p:spPr>
        <p:txBody>
          <a:bodyPr vert="horz" wrap="square" lIns="0" tIns="102870" rIns="0" bIns="0"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PCR invented by Kary Mullis in 1983, described in 1985,  awarded Nobel Prize in 1993.</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technique was made possible by the discovery of Taq DNA polymerase that was used by the </a:t>
            </a:r>
            <a:r>
              <a:rPr lang="en-US" sz="2400" i="1" dirty="0">
                <a:solidFill>
                  <a:srgbClr val="00B0F0"/>
                </a:solidFill>
                <a:latin typeface="Times New Roman" panose="02020603050405020304" pitchFamily="18" charset="0"/>
                <a:cs typeface="Times New Roman" panose="02020603050405020304" pitchFamily="18" charset="0"/>
              </a:rPr>
              <a:t>Thermus aquaticus.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object 7"/>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8" name="object 8"/>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pic>
        <p:nvPicPr>
          <p:cNvPr id="9" name="object 9"/>
          <p:cNvPicPr/>
          <p:nvPr/>
        </p:nvPicPr>
        <p:blipFill>
          <a:blip r:embed="rId2" cstate="print"/>
          <a:stretch>
            <a:fillRect/>
          </a:stretch>
        </p:blipFill>
        <p:spPr>
          <a:xfrm>
            <a:off x="4037996" y="41408"/>
            <a:ext cx="706123" cy="627049"/>
          </a:xfrm>
          <a:prstGeom prst="rect">
            <a:avLst/>
          </a:prstGeom>
        </p:spPr>
      </p:pic>
      <p:sp>
        <p:nvSpPr>
          <p:cNvPr id="10" name="object 10"/>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sp>
        <p:nvSpPr>
          <p:cNvPr id="11" name="object 11"/>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pic>
        <p:nvPicPr>
          <p:cNvPr id="12" name="object 12"/>
          <p:cNvPicPr/>
          <p:nvPr/>
        </p:nvPicPr>
        <p:blipFill>
          <a:blip r:embed="rId3" cstate="print"/>
          <a:stretch>
            <a:fillRect/>
          </a:stretch>
        </p:blipFill>
        <p:spPr>
          <a:xfrm>
            <a:off x="8335853" y="6400800"/>
            <a:ext cx="806823" cy="451519"/>
          </a:xfrm>
          <a:prstGeom prst="rect">
            <a:avLst/>
          </a:prstGeom>
        </p:spPr>
      </p:pic>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40970">
              <a:lnSpc>
                <a:spcPts val="3140"/>
              </a:lnSpc>
            </a:pPr>
            <a:fld id="{81D60167-4931-47E6-BA6A-407CBD079E47}" type="slidenum">
              <a:rPr spc="-50" dirty="0"/>
              <a:t>3</a:t>
            </a:fld>
            <a:endParaRPr spc="-50" dirty="0"/>
          </a:p>
        </p:txBody>
      </p:sp>
      <p:pic>
        <p:nvPicPr>
          <p:cNvPr id="18" name="Picture 17" descr="A person in a bow tie&#10;&#10;AI-generated content may be incorrect.">
            <a:extLst>
              <a:ext uri="{FF2B5EF4-FFF2-40B4-BE49-F238E27FC236}">
                <a16:creationId xmlns:a16="http://schemas.microsoft.com/office/drawing/2014/main" id="{8042B9E2-032C-96D9-14E6-C8F115A3B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061" y="1851893"/>
            <a:ext cx="2419350" cy="2809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525" y="717901"/>
            <a:ext cx="8778875" cy="1202252"/>
          </a:xfrm>
          <a:prstGeom prst="rect">
            <a:avLst/>
          </a:prstGeom>
        </p:spPr>
        <p:txBody>
          <a:bodyPr vert="horz" wrap="square" lIns="0" tIns="337185" rIns="0" bIns="0" rtlCol="0">
            <a:spAutoFit/>
          </a:bodyPr>
          <a:lstStyle/>
          <a:p>
            <a:pPr marL="169545">
              <a:lnSpc>
                <a:spcPct val="100000"/>
              </a:lnSpc>
              <a:spcBef>
                <a:spcPts val="2655"/>
              </a:spcBef>
            </a:pPr>
            <a:r>
              <a:rPr lang="en-US" sz="2800" b="1" dirty="0">
                <a:solidFill>
                  <a:srgbClr val="FF0000"/>
                </a:solidFill>
                <a:latin typeface="Times New Roman" panose="02020603050405020304" pitchFamily="18" charset="0"/>
                <a:cs typeface="Times New Roman" panose="02020603050405020304" pitchFamily="18" charset="0"/>
              </a:rPr>
              <a:t>Application of PCR</a:t>
            </a:r>
            <a:br>
              <a:rPr lang="en-US" sz="2800" b="1"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63074" y="1707201"/>
            <a:ext cx="8800465" cy="3355727"/>
          </a:xfrm>
          <a:prstGeom prst="rect">
            <a:avLst/>
          </a:prstGeom>
        </p:spPr>
        <p:txBody>
          <a:bodyPr vert="horz" wrap="square" lIns="0" tIns="97155" rIns="0" bIns="0" rtlCol="0">
            <a:spAutoFit/>
          </a:bodyPr>
          <a:lstStyle/>
          <a:p>
            <a:pPr marL="457200" indent="-4572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t>
            </a:r>
            <a:r>
              <a:rPr lang="en-US" sz="2400" dirty="0">
                <a:solidFill>
                  <a:srgbClr val="00B0F0"/>
                </a:solidFill>
                <a:latin typeface="Times New Roman" panose="02020603050405020304" pitchFamily="18" charset="0"/>
                <a:cs typeface="Times New Roman" panose="02020603050405020304" pitchFamily="18" charset="0"/>
              </a:rPr>
              <a:t>microbiology</a:t>
            </a:r>
            <a:r>
              <a:rPr lang="en-US" sz="2400" dirty="0">
                <a:latin typeface="Times New Roman" panose="02020603050405020304" pitchFamily="18" charset="0"/>
                <a:cs typeface="Times New Roman" panose="02020603050405020304" pitchFamily="18" charset="0"/>
              </a:rPr>
              <a:t> and </a:t>
            </a:r>
            <a:r>
              <a:rPr lang="en-US" sz="2400" dirty="0">
                <a:solidFill>
                  <a:srgbClr val="00B0F0"/>
                </a:solidFill>
                <a:latin typeface="Times New Roman" panose="02020603050405020304" pitchFamily="18" charset="0"/>
                <a:cs typeface="Times New Roman" panose="02020603050405020304" pitchFamily="18" charset="0"/>
              </a:rPr>
              <a:t>molecular biology </a:t>
            </a:r>
            <a:r>
              <a:rPr lang="en-US" sz="2400" dirty="0">
                <a:latin typeface="Times New Roman" panose="02020603050405020304" pitchFamily="18" charset="0"/>
                <a:cs typeface="Times New Roman" panose="02020603050405020304" pitchFamily="18" charset="0"/>
              </a:rPr>
              <a:t>: for example, PCR is used in research laboratories in DNA cloning procedures, DNA sequencing.</a:t>
            </a:r>
          </a:p>
          <a:p>
            <a:pPr marL="457200" lvl="0" indent="-4572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Medical diagnostics: PCR is commonly used for the detection of infectious diseases like HIV, hepatitis, and tuberculosis.</a:t>
            </a:r>
          </a:p>
          <a:p>
            <a:pPr>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4" name="object 4"/>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5" name="object 5"/>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pic>
        <p:nvPicPr>
          <p:cNvPr id="6" name="object 6"/>
          <p:cNvPicPr/>
          <p:nvPr/>
        </p:nvPicPr>
        <p:blipFill>
          <a:blip r:embed="rId2" cstate="print"/>
          <a:stretch>
            <a:fillRect/>
          </a:stretch>
        </p:blipFill>
        <p:spPr>
          <a:xfrm>
            <a:off x="4037996" y="41408"/>
            <a:ext cx="706123" cy="627049"/>
          </a:xfrm>
          <a:prstGeom prst="rect">
            <a:avLst/>
          </a:prstGeom>
        </p:spPr>
      </p:pic>
      <p:sp>
        <p:nvSpPr>
          <p:cNvPr id="7" name="object 7"/>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8" name="object 8"/>
          <p:cNvSpPr txBox="1"/>
          <p:nvPr/>
        </p:nvSpPr>
        <p:spPr>
          <a:xfrm>
            <a:off x="1756589" y="588474"/>
            <a:ext cx="60642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001F5F"/>
                </a:solidFill>
                <a:latin typeface="Trebuchet MS"/>
                <a:cs typeface="Trebuchet MS"/>
              </a:rPr>
              <a:t>College</a:t>
            </a:r>
            <a:endParaRPr sz="1400">
              <a:latin typeface="Trebuchet MS"/>
              <a:cs typeface="Trebuchet MS"/>
            </a:endParaRPr>
          </a:p>
        </p:txBody>
      </p:sp>
      <p:sp>
        <p:nvSpPr>
          <p:cNvPr id="9" name="object 9"/>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pic>
        <p:nvPicPr>
          <p:cNvPr id="10" name="object 10"/>
          <p:cNvPicPr/>
          <p:nvPr/>
        </p:nvPicPr>
        <p:blipFill>
          <a:blip r:embed="rId3" cstate="print"/>
          <a:stretch>
            <a:fillRect/>
          </a:stretch>
        </p:blipFill>
        <p:spPr>
          <a:xfrm>
            <a:off x="8335853" y="6400800"/>
            <a:ext cx="806823" cy="451519"/>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40970">
              <a:lnSpc>
                <a:spcPts val="3140"/>
              </a:lnSpc>
            </a:pPr>
            <a:fld id="{81D60167-4931-47E6-BA6A-407CBD079E47}" type="slidenum">
              <a:rPr spc="-50" dirty="0"/>
              <a:t>4</a:t>
            </a:fld>
            <a:endParaRPr spc="-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3" name="object 3"/>
          <p:cNvSpPr/>
          <p:nvPr/>
        </p:nvSpPr>
        <p:spPr>
          <a:xfrm>
            <a:off x="5231941" y="28193"/>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4" name="object 4"/>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pic>
        <p:nvPicPr>
          <p:cNvPr id="6" name="object 6"/>
          <p:cNvPicPr/>
          <p:nvPr/>
        </p:nvPicPr>
        <p:blipFill>
          <a:blip r:embed="rId2" cstate="print"/>
          <a:stretch>
            <a:fillRect/>
          </a:stretch>
        </p:blipFill>
        <p:spPr>
          <a:xfrm>
            <a:off x="4179666" y="41408"/>
            <a:ext cx="706123" cy="627049"/>
          </a:xfrm>
          <a:prstGeom prst="rect">
            <a:avLst/>
          </a:prstGeom>
        </p:spPr>
      </p:pic>
      <p:pic>
        <p:nvPicPr>
          <p:cNvPr id="7" name="object 7"/>
          <p:cNvPicPr/>
          <p:nvPr/>
        </p:nvPicPr>
        <p:blipFill>
          <a:blip r:embed="rId3" cstate="print"/>
          <a:stretch>
            <a:fillRect/>
          </a:stretch>
        </p:blipFill>
        <p:spPr>
          <a:xfrm>
            <a:off x="8335853" y="6400800"/>
            <a:ext cx="806823" cy="451519"/>
          </a:xfrm>
          <a:prstGeom prst="rect">
            <a:avLst/>
          </a:prstGeom>
        </p:spPr>
      </p:pic>
      <p:sp>
        <p:nvSpPr>
          <p:cNvPr id="8" name="object 8"/>
          <p:cNvSpPr txBox="1"/>
          <p:nvPr/>
        </p:nvSpPr>
        <p:spPr>
          <a:xfrm>
            <a:off x="241714" y="1371600"/>
            <a:ext cx="8582025" cy="2967479"/>
          </a:xfrm>
          <a:prstGeom prst="rect">
            <a:avLst/>
          </a:prstGeom>
        </p:spPr>
        <p:txBody>
          <a:bodyPr vert="horz" wrap="square" lIns="0" tIns="12700" rIns="0" bIns="0"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t>
            </a:r>
            <a:r>
              <a:rPr lang="en-US" sz="2400" dirty="0">
                <a:solidFill>
                  <a:srgbClr val="00B0F0"/>
                </a:solidFill>
                <a:latin typeface="Times New Roman" panose="02020603050405020304" pitchFamily="18" charset="0"/>
                <a:cs typeface="Times New Roman" panose="02020603050405020304" pitchFamily="18" charset="0"/>
              </a:rPr>
              <a:t>food science </a:t>
            </a:r>
            <a:r>
              <a:rPr lang="en-US" sz="2400" dirty="0">
                <a:latin typeface="Times New Roman" panose="02020603050405020304" pitchFamily="18" charset="0"/>
                <a:cs typeface="Times New Roman" panose="02020603050405020304" pitchFamily="18" charset="0"/>
              </a:rPr>
              <a:t>: PCR has become increasingly important to the </a:t>
            </a:r>
            <a:r>
              <a:rPr lang="en-US" sz="2400" dirty="0">
                <a:solidFill>
                  <a:srgbClr val="00B050"/>
                </a:solidFill>
                <a:latin typeface="Times New Roman" panose="02020603050405020304" pitchFamily="18" charset="0"/>
                <a:cs typeface="Times New Roman" panose="02020603050405020304" pitchFamily="18" charset="0"/>
              </a:rPr>
              <a:t>agriculture</a:t>
            </a:r>
            <a:r>
              <a:rPr lang="en-US" sz="2400" dirty="0">
                <a:latin typeface="Times New Roman" panose="02020603050405020304" pitchFamily="18" charset="0"/>
                <a:cs typeface="Times New Roman" panose="02020603050405020304" pitchFamily="18" charset="0"/>
              </a:rPr>
              <a:t> and </a:t>
            </a:r>
            <a:r>
              <a:rPr lang="en-US" sz="2400" dirty="0">
                <a:solidFill>
                  <a:srgbClr val="00B050"/>
                </a:solidFill>
                <a:latin typeface="Times New Roman" panose="02020603050405020304" pitchFamily="18" charset="0"/>
                <a:cs typeface="Times New Roman" panose="02020603050405020304" pitchFamily="18" charset="0"/>
              </a:rPr>
              <a:t>food industries </a:t>
            </a:r>
            <a:r>
              <a:rPr lang="en-US" sz="2400" dirty="0">
                <a:latin typeface="Times New Roman" panose="02020603050405020304" pitchFamily="18" charset="0"/>
                <a:cs typeface="Times New Roman" panose="02020603050405020304" pitchFamily="18" charset="0"/>
              </a:rPr>
              <a:t>as a valuable alternative to traditional detection methods.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PCR is also used in </a:t>
            </a:r>
            <a:r>
              <a:rPr lang="en-US" sz="2400" dirty="0">
                <a:solidFill>
                  <a:srgbClr val="00B0F0"/>
                </a:solidFill>
                <a:latin typeface="Times New Roman" panose="02020603050405020304" pitchFamily="18" charset="0"/>
                <a:cs typeface="Times New Roman" panose="02020603050405020304" pitchFamily="18" charset="0"/>
              </a:rPr>
              <a:t>forensics laboratories </a:t>
            </a:r>
            <a:r>
              <a:rPr lang="en-US" sz="2400" dirty="0">
                <a:latin typeface="Times New Roman" panose="02020603050405020304" pitchFamily="18" charset="0"/>
                <a:cs typeface="Times New Roman" panose="02020603050405020304" pitchFamily="18" charset="0"/>
              </a:rPr>
              <a:t>and is especially useful because only a tiny amount of original DNA is required, for example, sufficient DNA can be obtained from a droplet of blood or a single hair.</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40970">
              <a:lnSpc>
                <a:spcPts val="314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3" name="object 3"/>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pic>
        <p:nvPicPr>
          <p:cNvPr id="4" name="object 4"/>
          <p:cNvPicPr/>
          <p:nvPr/>
        </p:nvPicPr>
        <p:blipFill>
          <a:blip r:embed="rId2" cstate="print"/>
          <a:stretch>
            <a:fillRect/>
          </a:stretch>
        </p:blipFill>
        <p:spPr>
          <a:xfrm>
            <a:off x="4037996" y="41408"/>
            <a:ext cx="706123" cy="627049"/>
          </a:xfrm>
          <a:prstGeom prst="rect">
            <a:avLst/>
          </a:prstGeom>
        </p:spPr>
      </p:pic>
      <p:sp>
        <p:nvSpPr>
          <p:cNvPr id="5" name="object 5"/>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6" name="object 6"/>
          <p:cNvSpPr txBox="1"/>
          <p:nvPr/>
        </p:nvSpPr>
        <p:spPr>
          <a:xfrm>
            <a:off x="1756589" y="588474"/>
            <a:ext cx="60642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001F5F"/>
                </a:solidFill>
                <a:latin typeface="Trebuchet MS"/>
                <a:cs typeface="Trebuchet MS"/>
              </a:rPr>
              <a:t>College</a:t>
            </a:r>
            <a:endParaRPr sz="1400">
              <a:latin typeface="Trebuchet MS"/>
              <a:cs typeface="Trebuchet MS"/>
            </a:endParaRPr>
          </a:p>
        </p:txBody>
      </p:sp>
      <p:sp>
        <p:nvSpPr>
          <p:cNvPr id="8" name="object 8"/>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pic>
        <p:nvPicPr>
          <p:cNvPr id="9" name="object 9"/>
          <p:cNvPicPr/>
          <p:nvPr/>
        </p:nvPicPr>
        <p:blipFill>
          <a:blip r:embed="rId3" cstate="print"/>
          <a:stretch>
            <a:fillRect/>
          </a:stretch>
        </p:blipFill>
        <p:spPr>
          <a:xfrm>
            <a:off x="8335853" y="6400800"/>
            <a:ext cx="806823" cy="451519"/>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40970">
              <a:lnSpc>
                <a:spcPts val="3140"/>
              </a:lnSpc>
            </a:pPr>
            <a:fld id="{81D60167-4931-47E6-BA6A-407CBD079E47}" type="slidenum">
              <a:rPr spc="-50" dirty="0"/>
              <a:t>6</a:t>
            </a:fld>
            <a:endParaRPr spc="-50" dirty="0"/>
          </a:p>
        </p:txBody>
      </p:sp>
      <p:pic>
        <p:nvPicPr>
          <p:cNvPr id="12" name="Picture 11" descr="A white machine with a screen&#10;&#10;AI-generated content may be incorrect.">
            <a:extLst>
              <a:ext uri="{FF2B5EF4-FFF2-40B4-BE49-F238E27FC236}">
                <a16:creationId xmlns:a16="http://schemas.microsoft.com/office/drawing/2014/main" id="{D44C23E5-EC95-5149-9207-564593E09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9" y="826290"/>
            <a:ext cx="3565211" cy="3364710"/>
          </a:xfrm>
          <a:prstGeom prst="rect">
            <a:avLst/>
          </a:prstGeom>
        </p:spPr>
      </p:pic>
      <p:pic>
        <p:nvPicPr>
          <p:cNvPr id="14" name="Picture 13" descr="A close-up of a machine&#10;&#10;AI-generated content may be incorrect.">
            <a:extLst>
              <a:ext uri="{FF2B5EF4-FFF2-40B4-BE49-F238E27FC236}">
                <a16:creationId xmlns:a16="http://schemas.microsoft.com/office/drawing/2014/main" id="{E908FA8F-5EC7-93B1-5E91-3012C77EF8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826290"/>
            <a:ext cx="3565211" cy="2755110"/>
          </a:xfrm>
          <a:prstGeom prst="rect">
            <a:avLst/>
          </a:prstGeom>
        </p:spPr>
      </p:pic>
      <p:pic>
        <p:nvPicPr>
          <p:cNvPr id="16" name="Picture 15" descr="A close-up of a machine&#10;&#10;AI-generated content may be incorrect.">
            <a:extLst>
              <a:ext uri="{FF2B5EF4-FFF2-40B4-BE49-F238E27FC236}">
                <a16:creationId xmlns:a16="http://schemas.microsoft.com/office/drawing/2014/main" id="{D74F443C-9717-D1C0-F631-E64BB3D981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1" y="3782616"/>
            <a:ext cx="4724400" cy="27551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sp>
        <p:nvSpPr>
          <p:cNvPr id="3" name="object 3"/>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4" name="object 4"/>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sp>
        <p:nvSpPr>
          <p:cNvPr id="5" name="object 5"/>
          <p:cNvSpPr txBox="1"/>
          <p:nvPr/>
        </p:nvSpPr>
        <p:spPr>
          <a:xfrm>
            <a:off x="429411" y="856965"/>
            <a:ext cx="8629415" cy="5996513"/>
          </a:xfrm>
          <a:prstGeom prst="rect">
            <a:avLst/>
          </a:prstGeom>
        </p:spPr>
        <p:txBody>
          <a:bodyPr vert="horz" wrap="square" lIns="0" tIns="12700" rIns="0" bIns="0" rtlCol="0">
            <a:spAutoFit/>
          </a:bodyPr>
          <a:lstStyle/>
          <a:p>
            <a:pPr lvl="2" algn="l"/>
            <a:r>
              <a:rPr lang="en-US" sz="2800" b="1" dirty="0">
                <a:solidFill>
                  <a:srgbClr val="FF0000"/>
                </a:solidFill>
                <a:latin typeface="Times New Roman" pitchFamily="18" charset="0"/>
                <a:cs typeface="Times New Roman" pitchFamily="18" charset="0"/>
              </a:rPr>
              <a:t>The ingredients for PCR (polymerase chain reaction):</a:t>
            </a:r>
          </a:p>
          <a:p>
            <a:pPr lvl="2" algn="l"/>
            <a:br>
              <a:rPr lang="en-US" sz="2400" dirty="0">
                <a:solidFill>
                  <a:srgbClr val="FF0000"/>
                </a:solidFill>
                <a:latin typeface="Times New Roman" pitchFamily="18" charset="0"/>
                <a:cs typeface="Times New Roman" pitchFamily="18" charset="0"/>
              </a:rPr>
            </a:br>
            <a:r>
              <a:rPr lang="en-US" sz="2400" dirty="0">
                <a:solidFill>
                  <a:srgbClr val="00B050"/>
                </a:solidFill>
                <a:latin typeface="Times New Roman" pitchFamily="18" charset="0"/>
                <a:cs typeface="Times New Roman" pitchFamily="18" charset="0"/>
              </a:rPr>
              <a:t>1- DNA template </a:t>
            </a:r>
            <a:r>
              <a:rPr lang="en-US" sz="2400" dirty="0">
                <a:latin typeface="Times New Roman" pitchFamily="18" charset="0"/>
                <a:cs typeface="Times New Roman" pitchFamily="18" charset="0"/>
              </a:rPr>
              <a:t>– the source of the specific sequence to be amplified.</a:t>
            </a:r>
          </a:p>
          <a:p>
            <a:pPr lvl="2" algn="l"/>
            <a:r>
              <a:rPr lang="en-US" sz="2400" dirty="0">
                <a:solidFill>
                  <a:srgbClr val="00B050"/>
                </a:solidFill>
                <a:latin typeface="Times New Roman" pitchFamily="18" charset="0"/>
                <a:cs typeface="Times New Roman" pitchFamily="18" charset="0"/>
              </a:rPr>
              <a:t>2- Taq polymerase </a:t>
            </a:r>
            <a:r>
              <a:rPr lang="en-US" sz="2400" dirty="0">
                <a:latin typeface="Times New Roman" pitchFamily="18" charset="0"/>
                <a:cs typeface="Times New Roman" pitchFamily="18" charset="0"/>
              </a:rPr>
              <a:t>– the enzyme responsible for synthesizing new DNA strands.</a:t>
            </a:r>
          </a:p>
          <a:p>
            <a:pPr lvl="2" algn="l"/>
            <a:r>
              <a:rPr lang="en-US" sz="2400" dirty="0">
                <a:solidFill>
                  <a:srgbClr val="00B050"/>
                </a:solidFill>
                <a:latin typeface="Times New Roman" pitchFamily="18" charset="0"/>
                <a:cs typeface="Times New Roman" pitchFamily="18" charset="0"/>
              </a:rPr>
              <a:t>3- Primers </a:t>
            </a:r>
            <a:r>
              <a:rPr lang="en-US" sz="2400" dirty="0">
                <a:latin typeface="Times New Roman" pitchFamily="18" charset="0"/>
                <a:cs typeface="Times New Roman" pitchFamily="18" charset="0"/>
              </a:rPr>
              <a:t>– short synthesized strands of DNA that are complementary to the target sequence on the forward and reverse strand.</a:t>
            </a:r>
          </a:p>
          <a:p>
            <a:pPr lvl="2" algn="l"/>
            <a:r>
              <a:rPr lang="en-US" sz="2400" dirty="0">
                <a:solidFill>
                  <a:srgbClr val="00B050"/>
                </a:solidFill>
                <a:latin typeface="Times New Roman" pitchFamily="18" charset="0"/>
                <a:cs typeface="Times New Roman" pitchFamily="18" charset="0"/>
              </a:rPr>
              <a:t>4- Deoxynucleotide triphosphates (dNTPs) </a:t>
            </a:r>
            <a:r>
              <a:rPr lang="en-US" sz="2400" dirty="0">
                <a:latin typeface="Times New Roman" pitchFamily="18" charset="0"/>
                <a:cs typeface="Times New Roman" pitchFamily="18" charset="0"/>
              </a:rPr>
              <a:t>– the building blocks for the new DNA strands.</a:t>
            </a:r>
          </a:p>
          <a:p>
            <a:pPr lvl="2" algn="l"/>
            <a:r>
              <a:rPr lang="en-US" sz="2400" dirty="0">
                <a:solidFill>
                  <a:srgbClr val="00B050"/>
                </a:solidFill>
                <a:latin typeface="Times New Roman" pitchFamily="18" charset="0"/>
                <a:cs typeface="Times New Roman" pitchFamily="18" charset="0"/>
              </a:rPr>
              <a:t>5- Buffer solution </a:t>
            </a:r>
            <a:r>
              <a:rPr lang="en-US" sz="2400" dirty="0">
                <a:latin typeface="Times New Roman" pitchFamily="18" charset="0"/>
                <a:cs typeface="Times New Roman" pitchFamily="18" charset="0"/>
              </a:rPr>
              <a:t>– to provide optimal pH and salt conditions for the reaction.</a:t>
            </a:r>
          </a:p>
          <a:p>
            <a:pPr lvl="2" algn="l"/>
            <a:r>
              <a:rPr lang="en-US" sz="2400" dirty="0">
                <a:solidFill>
                  <a:srgbClr val="00B050"/>
                </a:solidFill>
                <a:latin typeface="Times New Roman" pitchFamily="18" charset="0"/>
                <a:cs typeface="Times New Roman" pitchFamily="18" charset="0"/>
              </a:rPr>
              <a:t>6- Magnesium chloride (MgCl2) </a:t>
            </a:r>
            <a:r>
              <a:rPr lang="en-US" sz="2400" dirty="0">
                <a:latin typeface="Times New Roman" pitchFamily="18" charset="0"/>
                <a:cs typeface="Times New Roman" pitchFamily="18" charset="0"/>
              </a:rPr>
              <a:t>– a cofactor required for Taq polymerase to function correctly.</a:t>
            </a:r>
          </a:p>
          <a:p>
            <a:pPr marL="12700" lvl="2" algn="l">
              <a:spcBef>
                <a:spcPts val="100"/>
              </a:spcBef>
            </a:pPr>
            <a:endParaRPr lang="en-US" sz="2400" dirty="0">
              <a:latin typeface="Calibri"/>
              <a:cs typeface="Calibri"/>
            </a:endParaRPr>
          </a:p>
        </p:txBody>
      </p:sp>
      <p:sp>
        <p:nvSpPr>
          <p:cNvPr id="6" name="object 6"/>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pic>
        <p:nvPicPr>
          <p:cNvPr id="7" name="object 7"/>
          <p:cNvPicPr/>
          <p:nvPr/>
        </p:nvPicPr>
        <p:blipFill>
          <a:blip r:embed="rId2" cstate="print"/>
          <a:stretch>
            <a:fillRect/>
          </a:stretch>
        </p:blipFill>
        <p:spPr>
          <a:xfrm>
            <a:off x="4037996" y="41408"/>
            <a:ext cx="706123" cy="627049"/>
          </a:xfrm>
          <a:prstGeom prst="rect">
            <a:avLst/>
          </a:prstGeom>
        </p:spPr>
      </p:pic>
      <p:pic>
        <p:nvPicPr>
          <p:cNvPr id="8" name="object 8"/>
          <p:cNvPicPr/>
          <p:nvPr/>
        </p:nvPicPr>
        <p:blipFill>
          <a:blip r:embed="rId3" cstate="print"/>
          <a:stretch>
            <a:fillRect/>
          </a:stretch>
        </p:blipFill>
        <p:spPr>
          <a:xfrm>
            <a:off x="8335853" y="6400800"/>
            <a:ext cx="806823" cy="451519"/>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40970">
              <a:lnSpc>
                <a:spcPts val="3140"/>
              </a:lnSpc>
            </a:pPr>
            <a:fld id="{81D60167-4931-47E6-BA6A-407CBD079E47}" type="slidenum">
              <a:rPr spc="-50" dirty="0"/>
              <a:t>7</a:t>
            </a:fld>
            <a:endParaRPr spc="-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772160"/>
          </a:xfrm>
          <a:prstGeom prst="rect">
            <a:avLst/>
          </a:prstGeom>
        </p:spPr>
        <p:txBody>
          <a:bodyPr vert="horz" wrap="square" lIns="0" tIns="12065" rIns="0" bIns="0" rtlCol="0">
            <a:spAutoFit/>
          </a:bodyPr>
          <a:lstStyle/>
          <a:p>
            <a:pPr marL="12700" marR="5080" algn="ctr">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 College</a:t>
            </a:r>
            <a:endParaRPr sz="1400">
              <a:latin typeface="Trebuchet MS"/>
              <a:cs typeface="Trebuchet MS"/>
            </a:endParaRPr>
          </a:p>
        </p:txBody>
      </p:sp>
      <p:pic>
        <p:nvPicPr>
          <p:cNvPr id="7" name="object 7"/>
          <p:cNvPicPr/>
          <p:nvPr/>
        </p:nvPicPr>
        <p:blipFill>
          <a:blip r:embed="rId3" cstate="print"/>
          <a:stretch>
            <a:fillRect/>
          </a:stretch>
        </p:blipFill>
        <p:spPr>
          <a:xfrm>
            <a:off x="8335853" y="6400800"/>
            <a:ext cx="806823" cy="451519"/>
          </a:xfrm>
          <a:prstGeom prst="rect">
            <a:avLst/>
          </a:prstGeom>
        </p:spPr>
      </p:pic>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40970">
              <a:lnSpc>
                <a:spcPts val="3140"/>
              </a:lnSpc>
            </a:pPr>
            <a:fld id="{81D60167-4931-47E6-BA6A-407CBD079E47}" type="slidenum">
              <a:rPr spc="-50" dirty="0"/>
              <a:t>8</a:t>
            </a:fld>
            <a:endParaRPr spc="-50" dirty="0"/>
          </a:p>
        </p:txBody>
      </p:sp>
      <p:sp>
        <p:nvSpPr>
          <p:cNvPr id="14" name="TextBox 13">
            <a:extLst>
              <a:ext uri="{FF2B5EF4-FFF2-40B4-BE49-F238E27FC236}">
                <a16:creationId xmlns:a16="http://schemas.microsoft.com/office/drawing/2014/main" id="{96CA486F-A964-1C84-0C8E-00F118E78FD8}"/>
              </a:ext>
            </a:extLst>
          </p:cNvPr>
          <p:cNvSpPr txBox="1"/>
          <p:nvPr/>
        </p:nvSpPr>
        <p:spPr>
          <a:xfrm>
            <a:off x="485676" y="879116"/>
            <a:ext cx="5991323" cy="954107"/>
          </a:xfrm>
          <a:prstGeom prst="rect">
            <a:avLst/>
          </a:prstGeom>
          <a:noFill/>
        </p:spPr>
        <p:txBody>
          <a:bodyPr wrap="square">
            <a:spAutoFit/>
          </a:bodyPr>
          <a:lstStyle/>
          <a:p>
            <a:r>
              <a:rPr lang="en-US" sz="2800" b="1" dirty="0">
                <a:solidFill>
                  <a:srgbClr val="FF0000"/>
                </a:solidFill>
                <a:latin typeface="Times New Roman" pitchFamily="18" charset="0"/>
                <a:cs typeface="Times New Roman" pitchFamily="18" charset="0"/>
              </a:rPr>
              <a:t>The principles of PCR include:</a:t>
            </a:r>
            <a:br>
              <a:rPr lang="en-US" sz="2800" b="1" dirty="0">
                <a:solidFill>
                  <a:srgbClr val="FF0000"/>
                </a:solidFill>
                <a:latin typeface="Times New Roman" pitchFamily="18" charset="0"/>
                <a:cs typeface="Times New Roman" pitchFamily="18" charset="0"/>
              </a:rPr>
            </a:br>
            <a:endParaRPr lang="en-US" sz="2800" b="1" dirty="0"/>
          </a:p>
        </p:txBody>
      </p:sp>
      <p:sp>
        <p:nvSpPr>
          <p:cNvPr id="18" name="TextBox 17">
            <a:extLst>
              <a:ext uri="{FF2B5EF4-FFF2-40B4-BE49-F238E27FC236}">
                <a16:creationId xmlns:a16="http://schemas.microsoft.com/office/drawing/2014/main" id="{A6229B64-C9AE-833A-C14E-5DE35CBFA801}"/>
              </a:ext>
            </a:extLst>
          </p:cNvPr>
          <p:cNvSpPr txBox="1"/>
          <p:nvPr/>
        </p:nvSpPr>
        <p:spPr>
          <a:xfrm>
            <a:off x="381000" y="1724030"/>
            <a:ext cx="8277323" cy="5262979"/>
          </a:xfrm>
          <a:prstGeom prst="rect">
            <a:avLst/>
          </a:prstGeom>
          <a:noFill/>
        </p:spPr>
        <p:txBody>
          <a:bodyPr wrap="square">
            <a:spAutoFit/>
          </a:bodyPr>
          <a:lstStyle/>
          <a:p>
            <a:pPr lvl="0" algn="just"/>
            <a:r>
              <a:rPr lang="en-US" sz="2400" dirty="0">
                <a:latin typeface="Times New Roman" pitchFamily="18" charset="0"/>
                <a:cs typeface="Times New Roman" pitchFamily="18" charset="0"/>
              </a:rPr>
              <a:t>1- Denaturation: The double-stranded DNA is heated to a high temperature to separate the two strands.</a:t>
            </a:r>
          </a:p>
          <a:p>
            <a:pPr lvl="0" algn="just"/>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2- Annealing: The temperature is lowered and short DNA primers anneal (bind) to the complementary sequences at each end of the target DNA.</a:t>
            </a:r>
          </a:p>
          <a:p>
            <a:pPr lvl="0" algn="just"/>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3- Extension: The temperature is raised again, so the Taq polymerase enzyme can extend the primers and synthesize new strands of DNA.</a:t>
            </a:r>
          </a:p>
          <a:p>
            <a:pPr lvl="0" algn="just"/>
            <a:endParaRPr lang="en-US" sz="2400" dirty="0">
              <a:latin typeface="Times New Roman" pitchFamily="18" charset="0"/>
              <a:cs typeface="Times New Roman" pitchFamily="18" charset="0"/>
            </a:endParaRPr>
          </a:p>
          <a:p>
            <a:pPr lvl="0" algn="just"/>
            <a:r>
              <a:rPr lang="en-US" sz="2400" dirty="0">
                <a:latin typeface="Times New Roman" pitchFamily="18" charset="0"/>
                <a:cs typeface="Times New Roman" pitchFamily="18" charset="0"/>
              </a:rPr>
              <a:t>4- Cycle repetition: This process is repeated multiple times in a thermal cycler to amplify the amount of DNA.</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559" y="8068"/>
            <a:ext cx="3891915" cy="672465"/>
          </a:xfrm>
          <a:custGeom>
            <a:avLst/>
            <a:gdLst/>
            <a:ahLst/>
            <a:cxnLst/>
            <a:rect l="l" t="t" r="r" b="b"/>
            <a:pathLst>
              <a:path w="3891915" h="672465">
                <a:moveTo>
                  <a:pt x="3891578" y="672352"/>
                </a:moveTo>
                <a:lnTo>
                  <a:pt x="0" y="672352"/>
                </a:lnTo>
                <a:lnTo>
                  <a:pt x="0" y="0"/>
                </a:lnTo>
                <a:lnTo>
                  <a:pt x="3891578" y="0"/>
                </a:lnTo>
                <a:lnTo>
                  <a:pt x="3891578" y="672352"/>
                </a:lnTo>
                <a:close/>
              </a:path>
            </a:pathLst>
          </a:custGeom>
          <a:solidFill>
            <a:srgbClr val="D94587"/>
          </a:solidFill>
        </p:spPr>
        <p:txBody>
          <a:bodyPr wrap="square" lIns="0" tIns="0" rIns="0" bIns="0" rtlCol="0"/>
          <a:lstStyle/>
          <a:p>
            <a:endParaRPr/>
          </a:p>
        </p:txBody>
      </p:sp>
      <p:pic>
        <p:nvPicPr>
          <p:cNvPr id="3" name="object 3"/>
          <p:cNvPicPr/>
          <p:nvPr/>
        </p:nvPicPr>
        <p:blipFill>
          <a:blip r:embed="rId2" cstate="print"/>
          <a:stretch>
            <a:fillRect/>
          </a:stretch>
        </p:blipFill>
        <p:spPr>
          <a:xfrm>
            <a:off x="4037996" y="41408"/>
            <a:ext cx="706123" cy="627049"/>
          </a:xfrm>
          <a:prstGeom prst="rect">
            <a:avLst/>
          </a:prstGeom>
        </p:spPr>
      </p:pic>
      <p:sp>
        <p:nvSpPr>
          <p:cNvPr id="4" name="object 4"/>
          <p:cNvSpPr/>
          <p:nvPr/>
        </p:nvSpPr>
        <p:spPr>
          <a:xfrm>
            <a:off x="4902496" y="6723"/>
            <a:ext cx="4227830" cy="662940"/>
          </a:xfrm>
          <a:custGeom>
            <a:avLst/>
            <a:gdLst/>
            <a:ahLst/>
            <a:cxnLst/>
            <a:rect l="l" t="t" r="r" b="b"/>
            <a:pathLst>
              <a:path w="4227830" h="662940">
                <a:moveTo>
                  <a:pt x="4227755" y="662938"/>
                </a:moveTo>
                <a:lnTo>
                  <a:pt x="0" y="662938"/>
                </a:lnTo>
                <a:lnTo>
                  <a:pt x="0" y="0"/>
                </a:lnTo>
                <a:lnTo>
                  <a:pt x="4227755" y="0"/>
                </a:lnTo>
                <a:lnTo>
                  <a:pt x="4227755" y="662938"/>
                </a:lnTo>
                <a:close/>
              </a:path>
            </a:pathLst>
          </a:custGeom>
          <a:solidFill>
            <a:srgbClr val="D94587"/>
          </a:solidFill>
        </p:spPr>
        <p:txBody>
          <a:bodyPr wrap="square" lIns="0" tIns="0" rIns="0" bIns="0" rtlCol="0"/>
          <a:lstStyle/>
          <a:p>
            <a:endParaRPr/>
          </a:p>
        </p:txBody>
      </p:sp>
      <p:sp>
        <p:nvSpPr>
          <p:cNvPr id="5" name="object 5"/>
          <p:cNvSpPr txBox="1"/>
          <p:nvPr/>
        </p:nvSpPr>
        <p:spPr>
          <a:xfrm>
            <a:off x="5750934" y="71330"/>
            <a:ext cx="2087880" cy="499109"/>
          </a:xfrm>
          <a:prstGeom prst="rect">
            <a:avLst/>
          </a:prstGeom>
        </p:spPr>
        <p:txBody>
          <a:bodyPr vert="horz" wrap="square" lIns="0" tIns="12065" rIns="0" bIns="0" rtlCol="0">
            <a:spAutoFit/>
          </a:bodyPr>
          <a:lstStyle/>
          <a:p>
            <a:pPr marL="202565" marR="5080" indent="-190500">
              <a:lnSpc>
                <a:spcPct val="110900"/>
              </a:lnSpc>
              <a:spcBef>
                <a:spcPts val="95"/>
              </a:spcBef>
            </a:pPr>
            <a:r>
              <a:rPr sz="1400" spc="-55" dirty="0">
                <a:solidFill>
                  <a:srgbClr val="001F5F"/>
                </a:solidFill>
                <a:latin typeface="Trebuchet MS"/>
                <a:cs typeface="Trebuchet MS"/>
              </a:rPr>
              <a:t>Ministry</a:t>
            </a:r>
            <a:r>
              <a:rPr sz="1400" spc="-60" dirty="0">
                <a:solidFill>
                  <a:srgbClr val="001F5F"/>
                </a:solidFill>
                <a:latin typeface="Trebuchet MS"/>
                <a:cs typeface="Trebuchet MS"/>
              </a:rPr>
              <a:t> </a:t>
            </a:r>
            <a:r>
              <a:rPr sz="1400" spc="-70" dirty="0">
                <a:solidFill>
                  <a:srgbClr val="001F5F"/>
                </a:solidFill>
                <a:latin typeface="Trebuchet MS"/>
                <a:cs typeface="Trebuchet MS"/>
              </a:rPr>
              <a:t>of</a:t>
            </a:r>
            <a:r>
              <a:rPr sz="1400" spc="-60" dirty="0">
                <a:solidFill>
                  <a:srgbClr val="001F5F"/>
                </a:solidFill>
                <a:latin typeface="Trebuchet MS"/>
                <a:cs typeface="Trebuchet MS"/>
              </a:rPr>
              <a:t> </a:t>
            </a:r>
            <a:r>
              <a:rPr sz="1400" spc="-50" dirty="0">
                <a:solidFill>
                  <a:srgbClr val="001F5F"/>
                </a:solidFill>
                <a:latin typeface="Trebuchet MS"/>
                <a:cs typeface="Trebuchet MS"/>
              </a:rPr>
              <a:t>higher</a:t>
            </a:r>
            <a:r>
              <a:rPr sz="1400" spc="-60" dirty="0">
                <a:solidFill>
                  <a:srgbClr val="001F5F"/>
                </a:solidFill>
                <a:latin typeface="Trebuchet MS"/>
                <a:cs typeface="Trebuchet MS"/>
              </a:rPr>
              <a:t> </a:t>
            </a:r>
            <a:r>
              <a:rPr sz="1400" spc="-40" dirty="0">
                <a:solidFill>
                  <a:srgbClr val="001F5F"/>
                </a:solidFill>
                <a:latin typeface="Trebuchet MS"/>
                <a:cs typeface="Trebuchet MS"/>
              </a:rPr>
              <a:t>Education </a:t>
            </a:r>
            <a:r>
              <a:rPr sz="1400" spc="-35" dirty="0">
                <a:solidFill>
                  <a:srgbClr val="001F5F"/>
                </a:solidFill>
                <a:latin typeface="Trebuchet MS"/>
                <a:cs typeface="Trebuchet MS"/>
              </a:rPr>
              <a:t>and</a:t>
            </a:r>
            <a:r>
              <a:rPr sz="1400" spc="-55" dirty="0">
                <a:solidFill>
                  <a:srgbClr val="001F5F"/>
                </a:solidFill>
                <a:latin typeface="Trebuchet MS"/>
                <a:cs typeface="Trebuchet MS"/>
              </a:rPr>
              <a:t> </a:t>
            </a:r>
            <a:r>
              <a:rPr sz="1400" spc="-90" dirty="0">
                <a:solidFill>
                  <a:srgbClr val="001F5F"/>
                </a:solidFill>
                <a:latin typeface="Trebuchet MS"/>
                <a:cs typeface="Trebuchet MS"/>
              </a:rPr>
              <a:t>Scientific</a:t>
            </a:r>
            <a:r>
              <a:rPr sz="1400" spc="-50" dirty="0">
                <a:solidFill>
                  <a:srgbClr val="001F5F"/>
                </a:solidFill>
                <a:latin typeface="Trebuchet MS"/>
                <a:cs typeface="Trebuchet MS"/>
              </a:rPr>
              <a:t> </a:t>
            </a:r>
            <a:r>
              <a:rPr sz="1400" spc="-10" dirty="0">
                <a:solidFill>
                  <a:srgbClr val="001F5F"/>
                </a:solidFill>
                <a:latin typeface="Trebuchet MS"/>
                <a:cs typeface="Trebuchet MS"/>
              </a:rPr>
              <a:t>Research</a:t>
            </a:r>
            <a:endParaRPr sz="1400">
              <a:latin typeface="Trebuchet MS"/>
              <a:cs typeface="Trebuchet MS"/>
            </a:endParaRPr>
          </a:p>
        </p:txBody>
      </p:sp>
      <p:sp>
        <p:nvSpPr>
          <p:cNvPr id="6" name="object 6"/>
          <p:cNvSpPr txBox="1"/>
          <p:nvPr/>
        </p:nvSpPr>
        <p:spPr>
          <a:xfrm>
            <a:off x="1285373" y="57512"/>
            <a:ext cx="1488440" cy="523240"/>
          </a:xfrm>
          <a:prstGeom prst="rect">
            <a:avLst/>
          </a:prstGeom>
        </p:spPr>
        <p:txBody>
          <a:bodyPr vert="horz" wrap="square" lIns="0" tIns="12065" rIns="0" bIns="0" rtlCol="0">
            <a:spAutoFit/>
          </a:bodyPr>
          <a:lstStyle/>
          <a:p>
            <a:pPr marL="63500" marR="5080" indent="-51435">
              <a:lnSpc>
                <a:spcPct val="116599"/>
              </a:lnSpc>
              <a:spcBef>
                <a:spcPts val="95"/>
              </a:spcBef>
            </a:pPr>
            <a:r>
              <a:rPr sz="1400" spc="-75" dirty="0">
                <a:solidFill>
                  <a:srgbClr val="001F5F"/>
                </a:solidFill>
                <a:latin typeface="Trebuchet MS"/>
                <a:cs typeface="Trebuchet MS"/>
              </a:rPr>
              <a:t>University</a:t>
            </a:r>
            <a:r>
              <a:rPr sz="1400" spc="-55" dirty="0">
                <a:solidFill>
                  <a:srgbClr val="001F5F"/>
                </a:solidFill>
                <a:latin typeface="Trebuchet MS"/>
                <a:cs typeface="Trebuchet MS"/>
              </a:rPr>
              <a:t> </a:t>
            </a:r>
            <a:r>
              <a:rPr sz="1400" spc="-70" dirty="0">
                <a:solidFill>
                  <a:srgbClr val="001F5F"/>
                </a:solidFill>
                <a:latin typeface="Trebuchet MS"/>
                <a:cs typeface="Trebuchet MS"/>
              </a:rPr>
              <a:t>of</a:t>
            </a:r>
            <a:r>
              <a:rPr sz="1400" spc="-50" dirty="0">
                <a:solidFill>
                  <a:srgbClr val="001F5F"/>
                </a:solidFill>
                <a:latin typeface="Trebuchet MS"/>
                <a:cs typeface="Trebuchet MS"/>
              </a:rPr>
              <a:t> </a:t>
            </a:r>
            <a:r>
              <a:rPr sz="1400" spc="-10" dirty="0">
                <a:solidFill>
                  <a:srgbClr val="001F5F"/>
                </a:solidFill>
                <a:latin typeface="Trebuchet MS"/>
                <a:cs typeface="Trebuchet MS"/>
              </a:rPr>
              <a:t>Basrah </a:t>
            </a:r>
            <a:r>
              <a:rPr sz="1400" spc="-30" dirty="0">
                <a:solidFill>
                  <a:srgbClr val="001F5F"/>
                </a:solidFill>
                <a:latin typeface="Trebuchet MS"/>
                <a:cs typeface="Trebuchet MS"/>
              </a:rPr>
              <a:t>Al-Zahraa</a:t>
            </a:r>
            <a:r>
              <a:rPr sz="1400" spc="-50" dirty="0">
                <a:solidFill>
                  <a:srgbClr val="001F5F"/>
                </a:solidFill>
                <a:latin typeface="Trebuchet MS"/>
                <a:cs typeface="Trebuchet MS"/>
              </a:rPr>
              <a:t> </a:t>
            </a:r>
            <a:r>
              <a:rPr sz="1400" spc="-10" dirty="0">
                <a:solidFill>
                  <a:srgbClr val="001F5F"/>
                </a:solidFill>
                <a:latin typeface="Trebuchet MS"/>
                <a:cs typeface="Trebuchet MS"/>
              </a:rPr>
              <a:t>Medical</a:t>
            </a:r>
            <a:endParaRPr sz="1400">
              <a:latin typeface="Trebuchet MS"/>
              <a:cs typeface="Trebuchet MS"/>
            </a:endParaRPr>
          </a:p>
        </p:txBody>
      </p:sp>
      <p:sp>
        <p:nvSpPr>
          <p:cNvPr id="7" name="object 7"/>
          <p:cNvSpPr txBox="1"/>
          <p:nvPr/>
        </p:nvSpPr>
        <p:spPr>
          <a:xfrm>
            <a:off x="1756589" y="588474"/>
            <a:ext cx="606425" cy="240665"/>
          </a:xfrm>
          <a:prstGeom prst="rect">
            <a:avLst/>
          </a:prstGeom>
        </p:spPr>
        <p:txBody>
          <a:bodyPr vert="horz" wrap="square" lIns="0" tIns="13970" rIns="0" bIns="0" rtlCol="0">
            <a:spAutoFit/>
          </a:bodyPr>
          <a:lstStyle/>
          <a:p>
            <a:pPr marL="12700">
              <a:lnSpc>
                <a:spcPct val="100000"/>
              </a:lnSpc>
              <a:spcBef>
                <a:spcPts val="110"/>
              </a:spcBef>
            </a:pPr>
            <a:r>
              <a:rPr sz="1400" spc="-10" dirty="0">
                <a:solidFill>
                  <a:srgbClr val="001F5F"/>
                </a:solidFill>
                <a:latin typeface="Trebuchet MS"/>
                <a:cs typeface="Trebuchet MS"/>
              </a:rPr>
              <a:t>College</a:t>
            </a:r>
            <a:endParaRPr sz="1400">
              <a:latin typeface="Trebuchet MS"/>
              <a:cs typeface="Trebuchet MS"/>
            </a:endParaRPr>
          </a:p>
        </p:txBody>
      </p:sp>
      <p:pic>
        <p:nvPicPr>
          <p:cNvPr id="12" name="object 12"/>
          <p:cNvPicPr/>
          <p:nvPr/>
        </p:nvPicPr>
        <p:blipFill>
          <a:blip r:embed="rId3" cstate="print"/>
          <a:stretch>
            <a:fillRect/>
          </a:stretch>
        </p:blipFill>
        <p:spPr>
          <a:xfrm>
            <a:off x="8332085" y="6027068"/>
            <a:ext cx="806823" cy="806823"/>
          </a:xfrm>
          <a:prstGeom prst="rect">
            <a:avLst/>
          </a:prstGeom>
        </p:spPr>
      </p:pic>
      <p:sp>
        <p:nvSpPr>
          <p:cNvPr id="13" name="object 13"/>
          <p:cNvSpPr txBox="1"/>
          <p:nvPr/>
        </p:nvSpPr>
        <p:spPr>
          <a:xfrm>
            <a:off x="4786832" y="6368975"/>
            <a:ext cx="23177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FF0000"/>
                </a:solidFill>
                <a:latin typeface="Calibri"/>
                <a:cs typeface="Calibri"/>
              </a:rPr>
              <a:t>9</a:t>
            </a:r>
            <a:endParaRPr sz="3200">
              <a:latin typeface="Calibri"/>
              <a:cs typeface="Calibri"/>
            </a:endParaRPr>
          </a:p>
        </p:txBody>
      </p:sp>
      <p:pic>
        <p:nvPicPr>
          <p:cNvPr id="14" name="Picture 2" descr="PCR and Molecular Biology Fundamental Principles">
            <a:extLst>
              <a:ext uri="{FF2B5EF4-FFF2-40B4-BE49-F238E27FC236}">
                <a16:creationId xmlns:a16="http://schemas.microsoft.com/office/drawing/2014/main" id="{0202C5EC-6AEA-19A3-F987-BA2845208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790781"/>
            <a:ext cx="8382000" cy="5639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1308</Words>
  <Application>Microsoft Office PowerPoint</Application>
  <PresentationFormat>On-screen Show (4:3)</PresentationFormat>
  <Paragraphs>144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Segoe UI Symbol</vt:lpstr>
      <vt:lpstr>Times New Roman</vt:lpstr>
      <vt:lpstr>Trebuchet MS</vt:lpstr>
      <vt:lpstr>Office Theme</vt:lpstr>
      <vt:lpstr>Recognize how genetic tests used to identify unknown organisms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عبدالرحمن الطعمه</cp:lastModifiedBy>
  <cp:revision>1</cp:revision>
  <dcterms:created xsi:type="dcterms:W3CDTF">2025-12-06T20:41:07Z</dcterms:created>
  <dcterms:modified xsi:type="dcterms:W3CDTF">2025-12-06T22:31:52Z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2025-12-06T00:00:00Z</vt:filetime>
  </property>
  <property fmtid="{D5CDD505-2E9C-101B-9397-08002B2CF9AE}" pid="3" name="Creator">
    <vt:lpwstr>Google</vt:lpwstr>
  </property>
  <property fmtid="{D5CDD505-2E9C-101B-9397-08002B2CF9AE}" pid="4" name="LastSaved">
    <vt:filetime>2025-12-06T00:00:00Z</vt:filetime>
  </property>
</Properties>
</file>